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notesSlides/notesSlide21.xml" ContentType="application/vnd.openxmlformats-officedocument.presentationml.notesSlide+xml"/>
  <Override PartName="/ppt/tags/tag52.xml" ContentType="application/vnd.openxmlformats-officedocument.presentationml.tags+xml"/>
  <Override PartName="/ppt/notesSlides/notesSlide22.xml" ContentType="application/vnd.openxmlformats-officedocument.presentationml.notesSlide+xml"/>
  <Override PartName="/ppt/tags/tag53.xml" ContentType="application/vnd.openxmlformats-officedocument.presentationml.tags+xml"/>
  <Override PartName="/ppt/notesSlides/notesSlide23.xml" ContentType="application/vnd.openxmlformats-officedocument.presentationml.notesSlide+xml"/>
  <Override PartName="/ppt/tags/tag54.xml" ContentType="application/vnd.openxmlformats-officedocument.presentationml.tags+xml"/>
  <Override PartName="/ppt/notesSlides/notesSlide24.xml" ContentType="application/vnd.openxmlformats-officedocument.presentationml.notesSlide+xml"/>
  <Override PartName="/ppt/tags/tag55.xml" ContentType="application/vnd.openxmlformats-officedocument.presentationml.tags+xml"/>
  <Override PartName="/ppt/notesSlides/notesSlide25.xml" ContentType="application/vnd.openxmlformats-officedocument.presentationml.notesSlide+xml"/>
  <Override PartName="/ppt/tags/tag56.xml" ContentType="application/vnd.openxmlformats-officedocument.presentationml.tags+xml"/>
  <Override PartName="/ppt/notesSlides/notesSlide26.xml" ContentType="application/vnd.openxmlformats-officedocument.presentationml.notesSlide+xml"/>
  <Override PartName="/ppt/tags/tag57.xml" ContentType="application/vnd.openxmlformats-officedocument.presentationml.tags+xml"/>
  <Override PartName="/ppt/notesSlides/notesSlide27.xml" ContentType="application/vnd.openxmlformats-officedocument.presentationml.notesSlide+xml"/>
  <Override PartName="/ppt/tags/tag58.xml" ContentType="application/vnd.openxmlformats-officedocument.presentationml.tags+xml"/>
  <Override PartName="/ppt/notesSlides/notesSlide28.xml" ContentType="application/vnd.openxmlformats-officedocument.presentationml.notesSlide+xml"/>
  <Override PartName="/ppt/tags/tag59.xml" ContentType="application/vnd.openxmlformats-officedocument.presentationml.tags+xml"/>
  <Override PartName="/ppt/notesSlides/notesSlide29.xml" ContentType="application/vnd.openxmlformats-officedocument.presentationml.notesSlide+xml"/>
  <Override PartName="/ppt/tags/tag60.xml" ContentType="application/vnd.openxmlformats-officedocument.presentationml.tags+xml"/>
  <Override PartName="/ppt/notesSlides/notesSlide30.xml" ContentType="application/vnd.openxmlformats-officedocument.presentationml.notesSlide+xml"/>
  <Override PartName="/ppt/tags/tag61.xml" ContentType="application/vnd.openxmlformats-officedocument.presentationml.tags+xml"/>
  <Override PartName="/ppt/notesSlides/notesSlide31.xml" ContentType="application/vnd.openxmlformats-officedocument.presentationml.notesSlide+xml"/>
  <Override PartName="/ppt/tags/tag62.xml" ContentType="application/vnd.openxmlformats-officedocument.presentationml.tags+xml"/>
  <Override PartName="/ppt/notesSlides/notesSlide32.xml" ContentType="application/vnd.openxmlformats-officedocument.presentationml.notesSlide+xml"/>
  <Override PartName="/ppt/tags/tag63.xml" ContentType="application/vnd.openxmlformats-officedocument.presentationml.tags+xml"/>
  <Override PartName="/ppt/notesSlides/notesSlide33.xml" ContentType="application/vnd.openxmlformats-officedocument.presentationml.notesSlide+xml"/>
  <Override PartName="/ppt/tags/tag64.xml" ContentType="application/vnd.openxmlformats-officedocument.presentationml.tags+xml"/>
  <Override PartName="/ppt/notesSlides/notesSlide34.xml" ContentType="application/vnd.openxmlformats-officedocument.presentationml.notesSlide+xml"/>
  <Override PartName="/ppt/tags/tag65.xml" ContentType="application/vnd.openxmlformats-officedocument.presentationml.tags+xml"/>
  <Override PartName="/ppt/notesSlides/notesSlide35.xml" ContentType="application/vnd.openxmlformats-officedocument.presentationml.notesSlide+xml"/>
  <Override PartName="/ppt/tags/tag66.xml" ContentType="application/vnd.openxmlformats-officedocument.presentationml.tags+xml"/>
  <Override PartName="/ppt/notesSlides/notesSlide36.xml" ContentType="application/vnd.openxmlformats-officedocument.presentationml.notesSlide+xml"/>
  <Override PartName="/ppt/tags/tag67.xml" ContentType="application/vnd.openxmlformats-officedocument.presentationml.tags+xml"/>
  <Override PartName="/ppt/notesSlides/notesSlide37.xml" ContentType="application/vnd.openxmlformats-officedocument.presentationml.notesSlide+xml"/>
  <Override PartName="/ppt/tags/tag68.xml" ContentType="application/vnd.openxmlformats-officedocument.presentationml.tags+xml"/>
  <Override PartName="/ppt/notesSlides/notesSlide38.xml" ContentType="application/vnd.openxmlformats-officedocument.presentationml.notesSlide+xml"/>
  <Override PartName="/ppt/tags/tag6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70.xml" ContentType="application/vnd.openxmlformats-officedocument.presentationml.tags+xml"/>
  <Override PartName="/ppt/notesSlides/notesSlide41.xml" ContentType="application/vnd.openxmlformats-officedocument.presentationml.notesSlide+xml"/>
  <Override PartName="/ppt/tags/tag71.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7"/>
  </p:notesMasterIdLst>
  <p:handoutMasterIdLst>
    <p:handoutMasterId r:id="rId48"/>
  </p:handout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355" r:id="rId21"/>
    <p:sldId id="285" r:id="rId22"/>
    <p:sldId id="332" r:id="rId23"/>
    <p:sldId id="335" r:id="rId24"/>
    <p:sldId id="333" r:id="rId25"/>
    <p:sldId id="339" r:id="rId26"/>
    <p:sldId id="341" r:id="rId27"/>
    <p:sldId id="358" r:id="rId28"/>
    <p:sldId id="357" r:id="rId29"/>
    <p:sldId id="345" r:id="rId30"/>
    <p:sldId id="343" r:id="rId31"/>
    <p:sldId id="344" r:id="rId32"/>
    <p:sldId id="351" r:id="rId33"/>
    <p:sldId id="352" r:id="rId34"/>
    <p:sldId id="350" r:id="rId35"/>
    <p:sldId id="347" r:id="rId36"/>
    <p:sldId id="348" r:id="rId37"/>
    <p:sldId id="349" r:id="rId38"/>
    <p:sldId id="354" r:id="rId39"/>
    <p:sldId id="359" r:id="rId40"/>
    <p:sldId id="273" r:id="rId41"/>
    <p:sldId id="286" r:id="rId42"/>
    <p:sldId id="318" r:id="rId43"/>
    <p:sldId id="342" r:id="rId44"/>
    <p:sldId id="316" r:id="rId45"/>
    <p:sldId id="338" r:id="rId4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DF1"/>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2987F2-E700-415B-B9A4-01058187D0A4}" v="2" dt="2023-07-10T09:09:13.371"/>
    <p1510:client id="{2CEB0477-2746-4538-B8FE-E3840C2C1CC4}" v="58" dt="2023-07-09T13:33:38.92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5441" autoAdjust="0"/>
  </p:normalViewPr>
  <p:slideViewPr>
    <p:cSldViewPr snapToGrid="0">
      <p:cViewPr varScale="1">
        <p:scale>
          <a:sx n="86" d="100"/>
          <a:sy n="86" d="100"/>
        </p:scale>
        <p:origin x="1110" y="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BAC9E-B744-EDD2-2B0D-C339774E7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ECD900-E905-8F39-49E6-39032599C5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7FC6B-6F57-4657-ADD2-B6744BFA1308}" type="datetimeFigureOut">
              <a:rPr lang="en-US" smtClean="0"/>
              <a:t>7/11/2023</a:t>
            </a:fld>
            <a:endParaRPr lang="en-US"/>
          </a:p>
        </p:txBody>
      </p:sp>
      <p:sp>
        <p:nvSpPr>
          <p:cNvPr id="4" name="Footer Placeholder 3">
            <a:extLst>
              <a:ext uri="{FF2B5EF4-FFF2-40B4-BE49-F238E27FC236}">
                <a16:creationId xmlns:a16="http://schemas.microsoft.com/office/drawing/2014/main" id="{40C22DEB-EDD9-D8FC-061E-863FA19EE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D83EC8-4589-17AC-D768-FB22513DC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17F6C-454A-4471-953B-2CA2E6EFF2E4}" type="slidenum">
              <a:rPr lang="en-US" smtClean="0"/>
              <a:t>‹#›</a:t>
            </a:fld>
            <a:endParaRPr lang="en-US"/>
          </a:p>
        </p:txBody>
      </p:sp>
    </p:spTree>
    <p:extLst>
      <p:ext uri="{BB962C8B-B14F-4D97-AF65-F5344CB8AC3E}">
        <p14:creationId xmlns:p14="http://schemas.microsoft.com/office/powerpoint/2010/main" val="3789435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11.07.2023</a:t>
            </a:fld>
            <a:endParaRPr lang="de-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t>
            </a:r>
          </a:p>
          <a:p>
            <a:endParaRPr lang="de-DE" dirty="0"/>
          </a:p>
          <a:p>
            <a:r>
              <a:rPr lang="de-DE" dirty="0"/>
              <a:t>Also I </a:t>
            </a:r>
            <a:r>
              <a:rPr lang="de-DE" dirty="0" err="1"/>
              <a:t>want</a:t>
            </a:r>
            <a:r>
              <a:rPr lang="de-DE" dirty="0"/>
              <a:t> </a:t>
            </a:r>
            <a:r>
              <a:rPr lang="de-DE" dirty="0" err="1"/>
              <a:t>to</a:t>
            </a:r>
            <a:r>
              <a:rPr lang="de-DE" dirty="0"/>
              <a:t> </a:t>
            </a:r>
            <a:r>
              <a:rPr lang="de-DE" dirty="0" err="1"/>
              <a:t>thank</a:t>
            </a:r>
            <a:r>
              <a:rPr lang="de-DE" dirty="0"/>
              <a:t> </a:t>
            </a:r>
            <a:r>
              <a:rPr lang="de-DE" dirty="0" err="1"/>
              <a:t>everyone</a:t>
            </a:r>
            <a:r>
              <a:rPr lang="de-DE" dirty="0"/>
              <a:t> </a:t>
            </a:r>
            <a:r>
              <a:rPr lang="de-DE" dirty="0" err="1"/>
              <a:t>that</a:t>
            </a:r>
            <a:r>
              <a:rPr lang="de-DE" dirty="0"/>
              <a:t> </a:t>
            </a:r>
            <a:r>
              <a:rPr lang="de-DE" dirty="0" err="1"/>
              <a:t>could</a:t>
            </a:r>
            <a:r>
              <a:rPr lang="de-DE" dirty="0"/>
              <a:t> </a:t>
            </a:r>
            <a:r>
              <a:rPr lang="de-DE" dirty="0" err="1"/>
              <a:t>join</a:t>
            </a:r>
            <a:r>
              <a:rPr lang="de-DE" dirty="0"/>
              <a:t>, </a:t>
            </a:r>
            <a:r>
              <a:rPr lang="de-DE" dirty="0" err="1"/>
              <a:t>thanks</a:t>
            </a:r>
            <a:r>
              <a:rPr lang="de-DE" dirty="0"/>
              <a:t> </a:t>
            </a:r>
            <a:r>
              <a:rPr lang="de-DE" dirty="0" err="1"/>
              <a:t>for</a:t>
            </a:r>
            <a:r>
              <a:rPr lang="de-DE" dirty="0"/>
              <a:t> </a:t>
            </a:r>
            <a:r>
              <a:rPr lang="de-DE" dirty="0" err="1"/>
              <a:t>being</a:t>
            </a:r>
            <a:r>
              <a:rPr lang="de-DE" dirty="0"/>
              <a:t> </a:t>
            </a:r>
            <a:r>
              <a:rPr lang="de-DE" dirty="0" err="1"/>
              <a:t>here</a:t>
            </a:r>
            <a:r>
              <a:rPr lang="de-DE" dirty="0"/>
              <a:t>, </a:t>
            </a:r>
            <a:r>
              <a:rPr lang="de-DE" dirty="0" err="1"/>
              <a:t>guys</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Moving on, I </a:t>
            </a:r>
            <a:r>
              <a:rPr lang="de-DE" err="1"/>
              <a:t>want</a:t>
            </a:r>
            <a:r>
              <a:rPr lang="de-DE"/>
              <a:t> </a:t>
            </a:r>
            <a:r>
              <a:rPr lang="de-DE" err="1"/>
              <a:t>to</a:t>
            </a:r>
            <a:r>
              <a:rPr lang="de-DE"/>
              <a:t> </a:t>
            </a:r>
            <a:r>
              <a:rPr lang="de-DE" err="1"/>
              <a:t>make</a:t>
            </a:r>
            <a:r>
              <a:rPr lang="de-DE"/>
              <a:t> </a:t>
            </a:r>
            <a:r>
              <a:rPr lang="de-DE" err="1"/>
              <a:t>the</a:t>
            </a:r>
            <a:r>
              <a:rPr lang="de-DE"/>
              <a:t> </a:t>
            </a:r>
            <a:r>
              <a:rPr lang="de-DE" err="1"/>
              <a:t>objectives</a:t>
            </a:r>
            <a:r>
              <a:rPr lang="de-DE"/>
              <a:t> </a:t>
            </a:r>
            <a:r>
              <a:rPr lang="de-DE" err="1"/>
              <a:t>of</a:t>
            </a:r>
            <a:r>
              <a:rPr lang="de-DE"/>
              <a:t> </a:t>
            </a:r>
            <a:r>
              <a:rPr lang="de-DE" err="1"/>
              <a:t>this</a:t>
            </a:r>
            <a:r>
              <a:rPr lang="de-DE"/>
              <a:t> </a:t>
            </a:r>
            <a:r>
              <a:rPr lang="de-DE" err="1"/>
              <a:t>work</a:t>
            </a:r>
            <a:r>
              <a:rPr lang="de-DE"/>
              <a:t> </a:t>
            </a:r>
            <a:r>
              <a:rPr lang="de-DE" err="1"/>
              <a:t>clear</a:t>
            </a:r>
            <a:r>
              <a:rPr lang="de-DE"/>
              <a:t> </a:t>
            </a:r>
            <a:r>
              <a:rPr lang="de-DE" err="1"/>
              <a:t>for</a:t>
            </a:r>
            <a:r>
              <a:rPr lang="de-DE"/>
              <a:t> </a:t>
            </a:r>
            <a:r>
              <a:rPr lang="de-DE" err="1"/>
              <a:t>everyone</a:t>
            </a:r>
            <a:r>
              <a:rPr lang="de-DE"/>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i="0" dirty="0">
                <a:effectLst/>
                <a:latin typeface="Söhne"/>
              </a:rPr>
            </a:br>
            <a:r>
              <a:rPr lang="en-US" b="0" i="0" dirty="0">
                <a:solidFill>
                  <a:srgbClr val="374151"/>
                </a:solidFill>
                <a:effectLst/>
                <a:latin typeface="Söhne"/>
              </a:rPr>
              <a:t>Well, </a:t>
            </a:r>
            <a:r>
              <a:rPr lang="en-US" b="1" i="0" dirty="0">
                <a:solidFill>
                  <a:srgbClr val="374151"/>
                </a:solidFill>
                <a:effectLst/>
                <a:latin typeface="Söhne"/>
              </a:rPr>
              <a:t>[CLICK]</a:t>
            </a:r>
            <a:r>
              <a:rPr lang="en-US" b="0" i="0" dirty="0">
                <a:solidFill>
                  <a:srgbClr val="374151"/>
                </a:solidFill>
                <a:effectLst/>
                <a:latin typeface="Söhne"/>
              </a:rPr>
              <a:t> to begin with, the primary objective of this study was to conduct an extensive literature review of existing works in the field. This phase enhanced </a:t>
            </a:r>
            <a:r>
              <a:rPr lang="en-US" dirty="0">
                <a:solidFill>
                  <a:srgbClr val="374151"/>
                </a:solidFill>
                <a:latin typeface="Söhne"/>
              </a:rPr>
              <a:t>a lot </a:t>
            </a:r>
            <a:r>
              <a:rPr lang="en-US" b="0" i="0" dirty="0">
                <a:solidFill>
                  <a:srgbClr val="374151"/>
                </a:solidFill>
                <a:effectLst/>
                <a:latin typeface="Söhne"/>
              </a:rPr>
              <a:t>my understanding and provided a solid foundation for the topic I aimed to address and write about.</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dirty="0">
                <a:solidFill>
                  <a:srgbClr val="374151"/>
                </a:solidFill>
                <a:latin typeface="Söhne"/>
              </a:rPr>
              <a:t>After</a:t>
            </a:r>
            <a:r>
              <a:rPr lang="en-US" b="0" i="0" dirty="0">
                <a:solidFill>
                  <a:srgbClr val="374151"/>
                </a:solidFill>
                <a:effectLst/>
                <a:latin typeface="Söhne"/>
              </a:rPr>
              <a:t>,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dirty="0">
                <a:solidFill>
                  <a:srgbClr val="374151"/>
                </a:solidFill>
                <a:latin typeface="Söhne"/>
              </a:rPr>
              <a:t>Then</a:t>
            </a:r>
            <a:r>
              <a:rPr lang="en-US" b="0" i="0" dirty="0">
                <a:solidFill>
                  <a:srgbClr val="374151"/>
                </a:solidFill>
                <a:effectLst/>
                <a:latin typeface="Söhne"/>
              </a:rPr>
              <a:t>,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1" i="0" dirty="0">
                <a:solidFill>
                  <a:srgbClr val="374151"/>
                </a:solidFill>
                <a:effectLst/>
                <a:latin typeface="Söhne"/>
              </a:rPr>
              <a:t>[CLICK] </a:t>
            </a:r>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Ok, so </a:t>
            </a:r>
            <a:r>
              <a:rPr lang="de-DE" err="1"/>
              <a:t>let‘s</a:t>
            </a:r>
            <a:r>
              <a:rPr lang="de-DE"/>
              <a:t> </a:t>
            </a:r>
            <a:r>
              <a:rPr lang="de-DE" err="1"/>
              <a:t>dive</a:t>
            </a:r>
            <a:r>
              <a:rPr lang="de-DE"/>
              <a:t> </a:t>
            </a:r>
            <a:r>
              <a:rPr lang="de-DE" err="1"/>
              <a:t>into</a:t>
            </a:r>
            <a:r>
              <a:rPr lang="de-DE"/>
              <a:t> </a:t>
            </a:r>
            <a:r>
              <a:rPr lang="de-DE" err="1"/>
              <a:t>the</a:t>
            </a:r>
            <a:r>
              <a:rPr lang="de-DE"/>
              <a:t> </a:t>
            </a:r>
            <a:r>
              <a:rPr lang="de-DE" err="1"/>
              <a:t>contextualization</a:t>
            </a:r>
            <a:r>
              <a:rPr lang="de-DE"/>
              <a:t> so I </a:t>
            </a:r>
            <a:r>
              <a:rPr lang="de-DE" err="1"/>
              <a:t>can</a:t>
            </a:r>
            <a:r>
              <a:rPr lang="de-DE"/>
              <a:t> </a:t>
            </a:r>
            <a:r>
              <a:rPr lang="de-DE" err="1"/>
              <a:t>explain</a:t>
            </a:r>
            <a:r>
              <a:rPr lang="de-DE"/>
              <a:t> </a:t>
            </a:r>
            <a:r>
              <a:rPr lang="de-DE" err="1"/>
              <a:t>everything</a:t>
            </a:r>
            <a:r>
              <a:rPr lang="de-DE"/>
              <a:t> </a:t>
            </a:r>
            <a:r>
              <a:rPr lang="de-DE" err="1"/>
              <a:t>you</a:t>
            </a:r>
            <a:r>
              <a:rPr lang="de-DE"/>
              <a:t> </a:t>
            </a:r>
            <a:r>
              <a:rPr lang="de-DE" err="1"/>
              <a:t>need</a:t>
            </a:r>
            <a:r>
              <a:rPr lang="de-DE"/>
              <a:t> </a:t>
            </a:r>
            <a:r>
              <a:rPr lang="de-DE" err="1"/>
              <a:t>to</a:t>
            </a:r>
            <a:r>
              <a:rPr lang="de-DE"/>
              <a:t> </a:t>
            </a:r>
            <a:r>
              <a:rPr lang="de-DE" err="1"/>
              <a:t>know</a:t>
            </a:r>
            <a:r>
              <a:rPr lang="de-DE"/>
              <a:t> </a:t>
            </a:r>
            <a:r>
              <a:rPr lang="de-DE" err="1"/>
              <a:t>to</a:t>
            </a:r>
            <a:r>
              <a:rPr lang="de-DE"/>
              <a:t> </a:t>
            </a:r>
            <a:r>
              <a:rPr lang="de-DE" err="1"/>
              <a:t>understand</a:t>
            </a:r>
            <a:r>
              <a:rPr lang="de-DE"/>
              <a:t> </a:t>
            </a:r>
            <a:r>
              <a:rPr lang="de-DE" err="1"/>
              <a:t>this</a:t>
            </a:r>
            <a:r>
              <a:rPr lang="de-DE"/>
              <a:t> </a:t>
            </a:r>
            <a:r>
              <a:rPr lang="de-DE" err="1"/>
              <a:t>presentation</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a:t>
            </a:r>
            <a:r>
              <a:rPr lang="en-US" dirty="0">
                <a:solidFill>
                  <a:schemeClr val="bg1"/>
                </a:solidFill>
              </a:rPr>
              <a:t>Communication</a:t>
            </a:r>
            <a:r>
              <a:rPr lang="en-US" sz="1200" dirty="0">
                <a:solidFill>
                  <a:schemeClr val="bg1"/>
                </a:solidFill>
                <a:latin typeface="+mn-lt"/>
              </a:rPr>
              <a:t>,</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a:t>
            </a:r>
            <a:r>
              <a:rPr lang="de-DE" dirty="0">
                <a:solidFill>
                  <a:schemeClr val="bg1"/>
                </a:solidFill>
              </a:rPr>
              <a:t>Communication</a:t>
            </a:r>
            <a:r>
              <a:rPr lang="de-DE" sz="1200" dirty="0">
                <a:solidFill>
                  <a:schemeClr val="bg1"/>
                </a:solidFill>
                <a:latin typeface="+mn-lt"/>
              </a:rPr>
              <a:t>.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dirty="0">
                <a:solidFill>
                  <a:schemeClr val="bg1"/>
                </a:solidFill>
              </a:rPr>
              <a:t> </a:t>
            </a:r>
            <a:r>
              <a:rPr lang="de-DE" dirty="0" err="1">
                <a:solidFill>
                  <a:schemeClr val="bg1"/>
                </a:solidFill>
              </a:rPr>
              <a:t>use</a:t>
            </a:r>
            <a:r>
              <a:rPr lang="de-DE" dirty="0">
                <a:solidFill>
                  <a:schemeClr val="bg1"/>
                </a:solidFill>
              </a:rPr>
              <a:t> </a:t>
            </a:r>
            <a:r>
              <a:rPr lang="de-DE" dirty="0" err="1">
                <a:solidFill>
                  <a:schemeClr val="bg1"/>
                </a:solidFill>
              </a:rPr>
              <a:t>cases</a:t>
            </a:r>
            <a:r>
              <a:rPr lang="de-DE" dirty="0">
                <a:solidFill>
                  <a:schemeClr val="bg1"/>
                </a:solidFill>
              </a:rPr>
              <a:t> stand</a:t>
            </a:r>
            <a:r>
              <a:rPr lang="de-DE" sz="1200" dirty="0">
                <a:solidFill>
                  <a:schemeClr val="bg1"/>
                </a:solidFill>
                <a:latin typeface="+mn-lt"/>
              </a:rPr>
              <a:t>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dirty="0">
                <a:solidFill>
                  <a:schemeClr val="bg1"/>
                </a:solidFill>
              </a:rPr>
              <a:t> </a:t>
            </a:r>
            <a:r>
              <a:rPr lang="de-DE" dirty="0" err="1">
                <a:solidFill>
                  <a:schemeClr val="bg1"/>
                </a:solidFill>
              </a:rPr>
              <a:t>characteristics</a:t>
            </a:r>
            <a:r>
              <a:rPr lang="de-DE" dirty="0">
                <a:solidFill>
                  <a:schemeClr val="bg1"/>
                </a:solidFill>
              </a:rPr>
              <a:t> </a:t>
            </a:r>
            <a:r>
              <a:rPr lang="de-DE" dirty="0" err="1">
                <a:solidFill>
                  <a:schemeClr val="bg1"/>
                </a:solidFill>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a:t>
            </a:r>
            <a:r>
              <a:rPr lang="de-DE" dirty="0">
                <a:solidFill>
                  <a:schemeClr val="bg1"/>
                </a:solidFill>
              </a:rPr>
              <a:t> </a:t>
            </a:r>
          </a:p>
          <a:p>
            <a:pPr>
              <a:defRPr/>
            </a:pPr>
            <a:endParaRPr lang="de-DE" dirty="0">
              <a:solidFill>
                <a:schemeClr val="bg1"/>
              </a:solidFill>
            </a:endParaRPr>
          </a:p>
          <a:p>
            <a:pPr>
              <a:defRPr/>
            </a:pP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a:t>
            </a:r>
            <a:r>
              <a:rPr lang="de-DE" dirty="0">
                <a:solidFill>
                  <a:schemeClr val="bg1"/>
                </a:solidFill>
              </a:rPr>
              <a:t> </a:t>
            </a:r>
            <a:endParaRPr lang="de-DE" sz="1200" dirty="0">
              <a:solidFill>
                <a:schemeClr val="bg1"/>
              </a:solidFill>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endParaRPr lang="de-DE" sz="1200" dirty="0">
              <a:solidFill>
                <a:schemeClr val="bg1"/>
              </a:solidFill>
              <a:latin typeface="+mn-lt"/>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endParaRPr lang="de-DE" sz="1200" dirty="0">
              <a:solidFill>
                <a:schemeClr val="bg1"/>
              </a:solidFill>
              <a:latin typeface="+mn-lt"/>
              <a:cs typeface="Calibri"/>
            </a:endParaRPr>
          </a:p>
          <a:p>
            <a:endParaRPr lang="de-DE" dirty="0"/>
          </a:p>
          <a:p>
            <a:r>
              <a:rPr lang="de-DE" dirty="0" err="1"/>
              <a:t>Besides</a:t>
            </a:r>
            <a:r>
              <a:rPr lang="de-DE" dirty="0"/>
              <a:t> </a:t>
            </a:r>
            <a:r>
              <a:rPr lang="de-DE" dirty="0" err="1"/>
              <a:t>those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sections of the network to the necessity of each use case, enabling the possibility to regulate each of these three features I described.</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a:solidFill>
                <a:srgbClr val="374151"/>
              </a:solidFill>
              <a:effectLst/>
              <a:latin typeface="Söhne"/>
            </a:endParaRPr>
          </a:p>
          <a:p>
            <a:pPr algn="l"/>
            <a:r>
              <a:rPr lang="en-US" b="0" i="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a:solidFill>
                <a:srgbClr val="374151"/>
              </a:solidFill>
              <a:effectLst/>
              <a:latin typeface="Söhne"/>
            </a:endParaRPr>
          </a:p>
          <a:p>
            <a:pPr algn="l"/>
            <a:r>
              <a:rPr lang="en-US" b="0" i="0">
                <a:solidFill>
                  <a:srgbClr val="374151"/>
                </a:solidFill>
                <a:effectLst/>
                <a:latin typeface="Söhne"/>
              </a:rPr>
              <a:t>The first use case involves the collection of information from the site, such as video, images, and physical parameters that can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a:solidFill>
                <a:srgbClr val="374151"/>
              </a:solidFill>
              <a:effectLst/>
              <a:latin typeface="Söhne"/>
            </a:endParaRPr>
          </a:p>
          <a:p>
            <a:r>
              <a:rPr lang="en-US" b="0" i="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a:ln>
                  <a:noFill/>
                </a:ln>
                <a:solidFill>
                  <a:srgbClr val="374151"/>
                </a:solidFill>
                <a:effectLst/>
                <a:uLnTx/>
                <a:uFillTx/>
                <a:latin typeface="Söhne"/>
                <a:ea typeface="+mn-ea"/>
                <a:cs typeface="+mn-cs"/>
              </a:rPr>
              <a:t>. With that said, t</a:t>
            </a:r>
            <a:r>
              <a:rPr lang="en-US" b="0" i="0">
                <a:solidFill>
                  <a:srgbClr val="374151"/>
                </a:solidFill>
                <a:effectLst/>
                <a:latin typeface="Söhne"/>
              </a:rPr>
              <a:t>his proactive approach aims to prevent those accidents and save lives by effectively reducing the occurrence </a:t>
            </a:r>
            <a:r>
              <a:rPr lang="en-US" dirty="0">
                <a:solidFill>
                  <a:srgbClr val="374151"/>
                </a:solidFill>
                <a:latin typeface="Söhne"/>
              </a:rPr>
              <a:t>of </a:t>
            </a:r>
            <a:r>
              <a:rPr lang="en-US" b="0" i="0">
                <a:solidFill>
                  <a:srgbClr val="374151"/>
                </a:solidFill>
                <a:effectLst/>
                <a:latin typeface="Söhne"/>
              </a:rPr>
              <a:t>accidents.</a:t>
            </a:r>
            <a:r>
              <a:rPr lang="en-US" dirty="0">
                <a:solidFill>
                  <a:srgbClr val="374151"/>
                </a:solidFill>
                <a:latin typeface="Söhne"/>
              </a:rPr>
              <a:t> </a:t>
            </a:r>
            <a:endParaRPr lang="en-US" b="0" i="0" dirty="0">
              <a:solidFill>
                <a:srgbClr val="374151"/>
              </a:solidFill>
              <a:effectLst/>
              <a:latin typeface="Söhne"/>
            </a:endParaRPr>
          </a:p>
          <a:p>
            <a:pPr algn="l"/>
            <a:endParaRPr lang="en-US" b="0" i="0" noProof="0">
              <a:solidFill>
                <a:srgbClr val="374151"/>
              </a:solidFill>
              <a:effectLst/>
              <a:latin typeface="Söhne"/>
            </a:endParaRPr>
          </a:p>
          <a:p>
            <a:pPr algn="l"/>
            <a:r>
              <a:rPr lang="en-US" b="0" i="0" noProof="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a:solidFill>
                  <a:srgbClr val="374151"/>
                </a:solidFill>
                <a:effectLst/>
                <a:latin typeface="Söhne"/>
              </a:rPr>
              <a:t>various functionalities such as </a:t>
            </a:r>
            <a:r>
              <a:rPr lang="en-US" b="0" i="0" noProof="0">
                <a:solidFill>
                  <a:srgbClr val="374151"/>
                </a:solidFill>
                <a:effectLst/>
                <a:latin typeface="Söhne"/>
              </a:rPr>
              <a:t>drone monitoring, inspections, and mapping, </a:t>
            </a:r>
            <a:r>
              <a:rPr lang="en-US" b="0" i="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Ok, </a:t>
            </a:r>
            <a:r>
              <a:rPr lang="de-DE" err="1"/>
              <a:t>hope</a:t>
            </a:r>
            <a:r>
              <a:rPr lang="de-DE"/>
              <a:t> </a:t>
            </a:r>
            <a:r>
              <a:rPr lang="de-DE" err="1"/>
              <a:t>everyone</a:t>
            </a:r>
            <a:r>
              <a:rPr lang="de-DE"/>
              <a:t> </a:t>
            </a:r>
            <a:r>
              <a:rPr lang="de-DE" err="1"/>
              <a:t>is</a:t>
            </a:r>
            <a:r>
              <a:rPr lang="de-DE"/>
              <a:t> </a:t>
            </a:r>
            <a:r>
              <a:rPr lang="de-DE" err="1"/>
              <a:t>following</a:t>
            </a:r>
            <a:r>
              <a:rPr lang="de-DE"/>
              <a:t>. </a:t>
            </a:r>
            <a:r>
              <a:rPr lang="de-DE" err="1"/>
              <a:t>Let‘s</a:t>
            </a:r>
            <a:r>
              <a:rPr lang="de-DE"/>
              <a:t> </a:t>
            </a:r>
            <a:r>
              <a:rPr lang="de-DE" err="1"/>
              <a:t>then</a:t>
            </a:r>
            <a:r>
              <a:rPr lang="de-DE"/>
              <a:t> </a:t>
            </a:r>
            <a:r>
              <a:rPr lang="de-DE" err="1"/>
              <a:t>begin</a:t>
            </a:r>
            <a:r>
              <a:rPr lang="de-DE"/>
              <a:t> </a:t>
            </a:r>
            <a:r>
              <a:rPr lang="de-DE" err="1"/>
              <a:t>with</a:t>
            </a:r>
            <a:r>
              <a:rPr lang="de-DE"/>
              <a:t> </a:t>
            </a:r>
            <a:r>
              <a:rPr lang="de-DE" err="1"/>
              <a:t>the</a:t>
            </a:r>
            <a:r>
              <a:rPr lang="de-DE"/>
              <a:t> </a:t>
            </a:r>
            <a:r>
              <a:rPr lang="de-DE" err="1"/>
              <a:t>measurements</a:t>
            </a:r>
            <a:r>
              <a:rPr lang="de-DE"/>
              <a:t>.</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a:p>
          <a:p>
            <a:r>
              <a:rPr lang="en-US" noProof="0"/>
              <a:t>And for most use cases, unlike what we first might think, most devices don‘t require huge data rates. We can see all those </a:t>
            </a:r>
            <a:r>
              <a:rPr lang="en-US" b="1" i="0" noProof="0"/>
              <a:t>[POINT] </a:t>
            </a:r>
            <a:r>
              <a:rPr lang="en-US" noProof="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noProof="0"/>
              <a:t>In </a:t>
            </a:r>
            <a:r>
              <a:rPr lang="de-DE" noProof="0" err="1"/>
              <a:t>this</a:t>
            </a:r>
            <a:r>
              <a:rPr lang="de-DE" noProof="0"/>
              <a:t> </a:t>
            </a:r>
            <a:r>
              <a:rPr lang="de-DE" noProof="0" err="1"/>
              <a:t>slide</a:t>
            </a:r>
            <a:r>
              <a:rPr lang="de-DE" noProof="0"/>
              <a:t> I </a:t>
            </a:r>
            <a:r>
              <a:rPr lang="de-DE" noProof="0" dirty="0"/>
              <a:t>just </a:t>
            </a:r>
            <a:r>
              <a:rPr lang="de-DE" noProof="0" err="1"/>
              <a:t>wanted</a:t>
            </a:r>
            <a:r>
              <a:rPr lang="de-DE" noProof="0"/>
              <a:t> </a:t>
            </a:r>
            <a:r>
              <a:rPr lang="de-DE" noProof="0" err="1"/>
              <a:t>you</a:t>
            </a:r>
            <a:r>
              <a:rPr lang="de-DE" noProof="0"/>
              <a:t> </a:t>
            </a:r>
            <a:r>
              <a:rPr lang="de-DE" noProof="0" err="1"/>
              <a:t>to</a:t>
            </a:r>
            <a:r>
              <a:rPr lang="de-DE" noProof="0"/>
              <a:t> </a:t>
            </a:r>
            <a:r>
              <a:rPr lang="de-DE" noProof="0" err="1"/>
              <a:t>have</a:t>
            </a:r>
            <a:r>
              <a:rPr lang="de-DE" noProof="0"/>
              <a:t> a quick </a:t>
            </a:r>
            <a:r>
              <a:rPr lang="de-DE" noProof="0" err="1"/>
              <a:t>view</a:t>
            </a:r>
            <a:r>
              <a:rPr lang="de-DE" noProof="0"/>
              <a:t> </a:t>
            </a:r>
            <a:r>
              <a:rPr lang="de-DE" noProof="0" err="1"/>
              <a:t>of</a:t>
            </a:r>
            <a:r>
              <a:rPr lang="de-DE" noProof="0"/>
              <a:t> </a:t>
            </a:r>
            <a:r>
              <a:rPr lang="de-DE" noProof="0" err="1"/>
              <a:t>the</a:t>
            </a:r>
            <a:r>
              <a:rPr lang="de-DE" noProof="0"/>
              <a:t> </a:t>
            </a:r>
            <a:r>
              <a:rPr lang="de-DE" noProof="0" err="1"/>
              <a:t>scenarios</a:t>
            </a:r>
            <a:r>
              <a:rPr lang="de-DE" noProof="0"/>
              <a:t>. This </a:t>
            </a:r>
            <a:r>
              <a:rPr lang="de-DE" noProof="0" dirty="0"/>
              <a:t>on </a:t>
            </a:r>
            <a:r>
              <a:rPr lang="de-DE" noProof="0" dirty="0" err="1"/>
              <a:t>the</a:t>
            </a:r>
            <a:r>
              <a:rPr lang="de-DE" noProof="0" dirty="0"/>
              <a:t> </a:t>
            </a:r>
            <a:r>
              <a:rPr lang="de-DE" noProof="0" dirty="0" err="1"/>
              <a:t>left</a:t>
            </a:r>
            <a:r>
              <a:rPr lang="de-DE" noProof="0" dirty="0"/>
              <a:t> </a:t>
            </a:r>
            <a:r>
              <a:rPr lang="de-DE" noProof="0" err="1"/>
              <a:t>is</a:t>
            </a:r>
            <a:r>
              <a:rPr lang="de-DE" noProof="0"/>
              <a:t> </a:t>
            </a:r>
            <a:r>
              <a:rPr lang="de-DE" noProof="0" err="1"/>
              <a:t>inside</a:t>
            </a:r>
            <a:r>
              <a:rPr lang="de-DE" noProof="0"/>
              <a:t> </a:t>
            </a:r>
            <a:r>
              <a:rPr lang="de-DE" noProof="0" err="1"/>
              <a:t>the</a:t>
            </a:r>
            <a:r>
              <a:rPr lang="de-DE" noProof="0"/>
              <a:t> </a:t>
            </a:r>
            <a:r>
              <a:rPr lang="de-DE" noProof="0" err="1"/>
              <a:t>mine</a:t>
            </a:r>
            <a:r>
              <a:rPr lang="de-DE" noProof="0"/>
              <a:t>, and </a:t>
            </a:r>
            <a:r>
              <a:rPr lang="de-DE" noProof="0" dirty="0"/>
              <a:t>on </a:t>
            </a:r>
            <a:r>
              <a:rPr lang="de-DE" noProof="0" dirty="0" err="1"/>
              <a:t>the</a:t>
            </a:r>
            <a:r>
              <a:rPr lang="de-DE" noProof="0" dirty="0"/>
              <a:t> </a:t>
            </a:r>
            <a:r>
              <a:rPr lang="de-DE" noProof="0" dirty="0" err="1"/>
              <a:t>right</a:t>
            </a:r>
            <a:r>
              <a:rPr lang="de-DE" noProof="0"/>
              <a:t> </a:t>
            </a:r>
            <a:r>
              <a:rPr lang="de-DE" noProof="0" err="1"/>
              <a:t>is</a:t>
            </a:r>
            <a:r>
              <a:rPr lang="de-DE" noProof="0"/>
              <a:t> </a:t>
            </a:r>
            <a:r>
              <a:rPr lang="de-DE" noProof="0" err="1"/>
              <a:t>the</a:t>
            </a:r>
            <a:r>
              <a:rPr lang="de-DE" noProof="0"/>
              <a:t> Construction Site. </a:t>
            </a: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77103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The </a:t>
            </a:r>
            <a:r>
              <a:rPr lang="de-DE" err="1"/>
              <a:t>first</a:t>
            </a:r>
            <a:r>
              <a:rPr lang="de-DE"/>
              <a:t> </a:t>
            </a:r>
            <a:r>
              <a:rPr lang="de-DE" err="1"/>
              <a:t>measurements</a:t>
            </a:r>
            <a:r>
              <a:rPr lang="de-DE"/>
              <a:t> </a:t>
            </a:r>
            <a:r>
              <a:rPr lang="de-DE" err="1"/>
              <a:t>that</a:t>
            </a:r>
            <a:r>
              <a:rPr lang="de-DE"/>
              <a:t> </a:t>
            </a:r>
            <a:r>
              <a:rPr lang="de-DE" err="1"/>
              <a:t>were</a:t>
            </a:r>
            <a:r>
              <a:rPr lang="de-DE"/>
              <a:t> </a:t>
            </a:r>
            <a:r>
              <a:rPr lang="de-DE" err="1"/>
              <a:t>performed</a:t>
            </a:r>
            <a:r>
              <a:rPr lang="de-DE"/>
              <a:t> </a:t>
            </a:r>
            <a:r>
              <a:rPr lang="de-DE" err="1"/>
              <a:t>were</a:t>
            </a:r>
            <a:r>
              <a:rPr lang="de-DE"/>
              <a:t> in </a:t>
            </a:r>
            <a:r>
              <a:rPr lang="de-DE" err="1"/>
              <a:t>the</a:t>
            </a:r>
            <a:r>
              <a:rPr lang="de-DE"/>
              <a:t> Underground Mine. In </a:t>
            </a:r>
            <a:r>
              <a:rPr lang="de-DE" err="1"/>
              <a:t>this</a:t>
            </a:r>
            <a:r>
              <a:rPr lang="de-DE"/>
              <a:t> </a:t>
            </a:r>
            <a:r>
              <a:rPr lang="de-DE" err="1"/>
              <a:t>scenario</a:t>
            </a:r>
            <a:r>
              <a:rPr lang="de-DE"/>
              <a:t>, </a:t>
            </a:r>
            <a:r>
              <a:rPr lang="de-DE" err="1"/>
              <a:t>the</a:t>
            </a:r>
            <a:r>
              <a:rPr lang="de-DE"/>
              <a:t> </a:t>
            </a:r>
            <a:r>
              <a:rPr lang="de-DE" err="1"/>
              <a:t>goal</a:t>
            </a:r>
            <a:r>
              <a:rPr lang="de-DE"/>
              <a:t> </a:t>
            </a:r>
            <a:r>
              <a:rPr lang="de-DE" err="1"/>
              <a:t>is</a:t>
            </a:r>
            <a:r>
              <a:rPr lang="de-DE"/>
              <a:t> </a:t>
            </a:r>
            <a:r>
              <a:rPr lang="de-DE" err="1"/>
              <a:t>to</a:t>
            </a:r>
            <a:r>
              <a:rPr lang="de-DE"/>
              <a:t> </a:t>
            </a:r>
            <a:r>
              <a:rPr lang="de-DE" err="1"/>
              <a:t>stablish</a:t>
            </a:r>
            <a:r>
              <a:rPr lang="de-DE"/>
              <a:t> a </a:t>
            </a:r>
            <a:r>
              <a:rPr lang="de-DE" err="1"/>
              <a:t>communication</a:t>
            </a:r>
            <a:r>
              <a:rPr lang="de-DE"/>
              <a:t> </a:t>
            </a:r>
            <a:r>
              <a:rPr lang="de-DE" err="1"/>
              <a:t>that</a:t>
            </a:r>
            <a:r>
              <a:rPr lang="de-DE"/>
              <a:t> </a:t>
            </a:r>
            <a:r>
              <a:rPr lang="de-DE" err="1"/>
              <a:t>can</a:t>
            </a:r>
            <a:r>
              <a:rPr lang="de-DE"/>
              <a:t> </a:t>
            </a:r>
            <a:r>
              <a:rPr lang="de-DE" err="1"/>
              <a:t>facilitate</a:t>
            </a:r>
            <a:r>
              <a:rPr lang="de-DE"/>
              <a:t> </a:t>
            </a:r>
            <a:r>
              <a:rPr lang="de-DE" err="1"/>
              <a:t>the</a:t>
            </a:r>
            <a:r>
              <a:rPr lang="de-DE"/>
              <a:t> </a:t>
            </a:r>
            <a:r>
              <a:rPr lang="de-DE" err="1"/>
              <a:t>work</a:t>
            </a:r>
            <a:r>
              <a:rPr lang="de-DE"/>
              <a:t> </a:t>
            </a:r>
            <a:r>
              <a:rPr lang="de-DE" err="1"/>
              <a:t>inside</a:t>
            </a:r>
            <a:r>
              <a:rPr lang="de-DE"/>
              <a:t> </a:t>
            </a:r>
            <a:r>
              <a:rPr lang="de-DE" err="1"/>
              <a:t>the</a:t>
            </a:r>
            <a:r>
              <a:rPr lang="de-DE"/>
              <a:t> </a:t>
            </a:r>
            <a:r>
              <a:rPr lang="de-DE" err="1"/>
              <a:t>mine</a:t>
            </a:r>
            <a:r>
              <a:rPr lang="de-DE"/>
              <a:t>. </a:t>
            </a:r>
          </a:p>
          <a:p>
            <a:endParaRPr lang="de-DE"/>
          </a:p>
          <a:p>
            <a:r>
              <a:rPr lang="de-DE" err="1"/>
              <a:t>It</a:t>
            </a:r>
            <a:r>
              <a:rPr lang="de-DE"/>
              <a:t> </a:t>
            </a:r>
            <a:r>
              <a:rPr lang="de-DE" err="1"/>
              <a:t>is</a:t>
            </a:r>
            <a:r>
              <a:rPr lang="de-DE"/>
              <a:t> </a:t>
            </a:r>
            <a:r>
              <a:rPr lang="de-DE" err="1"/>
              <a:t>located</a:t>
            </a:r>
            <a:r>
              <a:rPr lang="de-DE"/>
              <a:t> </a:t>
            </a:r>
            <a:r>
              <a:rPr lang="de-DE" err="1"/>
              <a:t>approximately</a:t>
            </a:r>
            <a:r>
              <a:rPr lang="de-DE"/>
              <a:t> 700 </a:t>
            </a:r>
            <a:r>
              <a:rPr lang="de-DE" err="1"/>
              <a:t>meters</a:t>
            </a:r>
            <a:r>
              <a:rPr lang="de-DE"/>
              <a:t> </a:t>
            </a:r>
            <a:r>
              <a:rPr lang="de-DE" err="1"/>
              <a:t>below</a:t>
            </a:r>
            <a:r>
              <a:rPr lang="de-DE"/>
              <a:t> </a:t>
            </a:r>
            <a:r>
              <a:rPr lang="de-DE" err="1"/>
              <a:t>the</a:t>
            </a:r>
            <a:r>
              <a:rPr lang="de-DE"/>
              <a:t> </a:t>
            </a:r>
            <a:r>
              <a:rPr lang="de-DE" err="1"/>
              <a:t>surface</a:t>
            </a:r>
            <a:r>
              <a:rPr lang="de-DE"/>
              <a:t> and, at </a:t>
            </a:r>
            <a:r>
              <a:rPr lang="de-DE" err="1"/>
              <a:t>the</a:t>
            </a:r>
            <a:r>
              <a:rPr lang="de-DE"/>
              <a:t> time </a:t>
            </a:r>
            <a:r>
              <a:rPr lang="de-DE" err="1"/>
              <a:t>we</a:t>
            </a:r>
            <a:r>
              <a:rPr lang="de-DE"/>
              <a:t> </a:t>
            </a:r>
            <a:r>
              <a:rPr lang="de-DE" err="1"/>
              <a:t>were</a:t>
            </a:r>
            <a:r>
              <a:rPr lang="de-DE"/>
              <a:t> </a:t>
            </a:r>
            <a:r>
              <a:rPr lang="de-DE" err="1"/>
              <a:t>able</a:t>
            </a:r>
            <a:r>
              <a:rPr lang="de-DE"/>
              <a:t> </a:t>
            </a:r>
            <a:r>
              <a:rPr lang="de-DE" err="1"/>
              <a:t>to</a:t>
            </a:r>
            <a:r>
              <a:rPr lang="de-DE"/>
              <a:t> </a:t>
            </a:r>
            <a:r>
              <a:rPr lang="de-DE" err="1"/>
              <a:t>visit</a:t>
            </a:r>
            <a:r>
              <a:rPr lang="de-DE"/>
              <a:t>, </a:t>
            </a:r>
            <a:r>
              <a:rPr lang="de-DE" err="1"/>
              <a:t>the</a:t>
            </a:r>
            <a:r>
              <a:rPr lang="de-DE"/>
              <a:t> 5G network was not </a:t>
            </a:r>
            <a:r>
              <a:rPr lang="de-DE" err="1"/>
              <a:t>yet</a:t>
            </a:r>
            <a:r>
              <a:rPr lang="de-DE"/>
              <a:t> </a:t>
            </a:r>
            <a:r>
              <a:rPr lang="de-DE" err="1"/>
              <a:t>installed</a:t>
            </a:r>
            <a:r>
              <a:rPr lang="de-DE"/>
              <a:t>, so </a:t>
            </a:r>
            <a:r>
              <a:rPr lang="de-DE" err="1"/>
              <a:t>the</a:t>
            </a:r>
            <a:r>
              <a:rPr lang="de-DE"/>
              <a:t> </a:t>
            </a:r>
            <a:r>
              <a:rPr lang="de-DE" err="1"/>
              <a:t>tests</a:t>
            </a:r>
            <a:r>
              <a:rPr lang="de-DE"/>
              <a:t> </a:t>
            </a:r>
            <a:r>
              <a:rPr lang="de-DE" err="1"/>
              <a:t>were</a:t>
            </a:r>
            <a:r>
              <a:rPr lang="de-DE"/>
              <a:t> </a:t>
            </a:r>
            <a:r>
              <a:rPr lang="de-DE" err="1"/>
              <a:t>performed</a:t>
            </a:r>
            <a:r>
              <a:rPr lang="de-DE"/>
              <a:t> </a:t>
            </a:r>
            <a:r>
              <a:rPr lang="de-DE" err="1"/>
              <a:t>with</a:t>
            </a:r>
            <a:r>
              <a:rPr lang="de-DE"/>
              <a:t> </a:t>
            </a:r>
            <a:r>
              <a:rPr lang="de-DE" err="1"/>
              <a:t>the</a:t>
            </a:r>
            <a:r>
              <a:rPr lang="de-DE"/>
              <a:t> WiFi network </a:t>
            </a:r>
            <a:r>
              <a:rPr lang="de-DE" err="1"/>
              <a:t>available</a:t>
            </a:r>
            <a:r>
              <a:rPr lang="de-DE"/>
              <a:t>. The </a:t>
            </a:r>
            <a:r>
              <a:rPr lang="de-DE" err="1"/>
              <a:t>parameters</a:t>
            </a:r>
            <a:r>
              <a:rPr lang="de-DE"/>
              <a:t> </a:t>
            </a:r>
            <a:r>
              <a:rPr lang="de-DE" err="1"/>
              <a:t>we</a:t>
            </a:r>
            <a:r>
              <a:rPr lang="de-DE"/>
              <a:t> </a:t>
            </a:r>
            <a:r>
              <a:rPr lang="de-DE" err="1"/>
              <a:t>used</a:t>
            </a:r>
            <a:r>
              <a:rPr lang="de-DE"/>
              <a:t> </a:t>
            </a:r>
            <a:r>
              <a:rPr lang="de-DE" err="1"/>
              <a:t>for</a:t>
            </a:r>
            <a:r>
              <a:rPr lang="de-DE"/>
              <a:t> </a:t>
            </a:r>
            <a:r>
              <a:rPr lang="de-DE" err="1"/>
              <a:t>the</a:t>
            </a:r>
            <a:r>
              <a:rPr lang="de-DE"/>
              <a:t> </a:t>
            </a:r>
            <a:r>
              <a:rPr lang="de-DE" err="1"/>
              <a:t>measurements</a:t>
            </a:r>
            <a:r>
              <a:rPr lang="de-DE"/>
              <a:t> </a:t>
            </a:r>
            <a:r>
              <a:rPr lang="de-DE" dirty="0" err="1"/>
              <a:t>were</a:t>
            </a:r>
            <a:r>
              <a:rPr lang="de-DE"/>
              <a:t>: </a:t>
            </a:r>
            <a:r>
              <a:rPr lang="de-DE" err="1"/>
              <a:t>latency</a:t>
            </a:r>
            <a:r>
              <a:rPr lang="de-DE"/>
              <a:t>, </a:t>
            </a:r>
            <a:r>
              <a:rPr lang="de-DE" err="1"/>
              <a:t>throughput</a:t>
            </a:r>
            <a:r>
              <a:rPr lang="de-DE"/>
              <a:t>, </a:t>
            </a:r>
            <a:r>
              <a:rPr lang="de-DE" err="1"/>
              <a:t>signal</a:t>
            </a:r>
            <a:r>
              <a:rPr lang="de-DE"/>
              <a:t> </a:t>
            </a:r>
            <a:r>
              <a:rPr lang="de-DE" err="1"/>
              <a:t>quality</a:t>
            </a:r>
            <a:r>
              <a:rPr lang="de-DE"/>
              <a:t> and </a:t>
            </a:r>
            <a:r>
              <a:rPr lang="de-DE" err="1"/>
              <a:t>coverage</a:t>
            </a:r>
            <a:r>
              <a:rPr lang="de-DE"/>
              <a:t>.</a:t>
            </a:r>
          </a:p>
          <a:p>
            <a:endParaRPr lang="de-DE"/>
          </a:p>
          <a:p>
            <a:r>
              <a:rPr lang="de-DE" err="1"/>
              <a:t>We</a:t>
            </a:r>
            <a:r>
              <a:rPr lang="de-DE"/>
              <a:t> </a:t>
            </a:r>
            <a:r>
              <a:rPr lang="de-DE" err="1"/>
              <a:t>measured</a:t>
            </a:r>
            <a:r>
              <a:rPr lang="de-DE"/>
              <a:t> </a:t>
            </a:r>
            <a:r>
              <a:rPr lang="de-DE" err="1"/>
              <a:t>the</a:t>
            </a:r>
            <a:r>
              <a:rPr lang="de-DE"/>
              <a:t> network </a:t>
            </a:r>
            <a:r>
              <a:rPr lang="de-DE" err="1"/>
              <a:t>throughout</a:t>
            </a:r>
            <a:r>
              <a:rPr lang="de-DE"/>
              <a:t> </a:t>
            </a:r>
            <a:r>
              <a:rPr lang="de-DE" err="1"/>
              <a:t>this</a:t>
            </a:r>
            <a:r>
              <a:rPr lang="de-DE"/>
              <a:t> </a:t>
            </a:r>
            <a:r>
              <a:rPr lang="de-DE" err="1"/>
              <a:t>tunnel</a:t>
            </a:r>
            <a:r>
              <a:rPr lang="de-DE"/>
              <a:t> </a:t>
            </a:r>
            <a:r>
              <a:rPr lang="de-DE" err="1"/>
              <a:t>here</a:t>
            </a:r>
            <a:r>
              <a:rPr lang="de-DE"/>
              <a:t> </a:t>
            </a:r>
            <a:r>
              <a:rPr lang="de-DE" b="1"/>
              <a:t>[SHOW]</a:t>
            </a:r>
            <a:r>
              <a:rPr lang="de-DE"/>
              <a:t>, </a:t>
            </a:r>
            <a:r>
              <a:rPr lang="de-DE" err="1"/>
              <a:t>starting</a:t>
            </a:r>
            <a:r>
              <a:rPr lang="de-DE"/>
              <a:t> </a:t>
            </a:r>
            <a:r>
              <a:rPr lang="de-DE" err="1"/>
              <a:t>right</a:t>
            </a:r>
            <a:r>
              <a:rPr lang="de-DE"/>
              <a:t> </a:t>
            </a:r>
            <a:r>
              <a:rPr lang="de-DE" err="1"/>
              <a:t>from</a:t>
            </a:r>
            <a:r>
              <a:rPr lang="de-DE"/>
              <a:t> </a:t>
            </a:r>
            <a:r>
              <a:rPr lang="de-DE" err="1"/>
              <a:t>this</a:t>
            </a:r>
            <a:r>
              <a:rPr lang="de-DE"/>
              <a:t> </a:t>
            </a:r>
            <a:r>
              <a:rPr lang="de-DE" err="1"/>
              <a:t>point</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On </a:t>
            </a:r>
            <a:r>
              <a:rPr lang="de-DE" err="1"/>
              <a:t>the</a:t>
            </a:r>
            <a:r>
              <a:rPr lang="de-DE"/>
              <a:t> </a:t>
            </a:r>
            <a:r>
              <a:rPr lang="de-DE" err="1"/>
              <a:t>right</a:t>
            </a:r>
            <a:r>
              <a:rPr lang="de-DE"/>
              <a:t> </a:t>
            </a:r>
            <a:r>
              <a:rPr lang="de-DE" err="1"/>
              <a:t>side</a:t>
            </a:r>
            <a:r>
              <a:rPr lang="de-DE"/>
              <a:t> </a:t>
            </a:r>
            <a:r>
              <a:rPr lang="de-DE" err="1"/>
              <a:t>here</a:t>
            </a:r>
            <a:r>
              <a:rPr lang="de-DE"/>
              <a:t> </a:t>
            </a:r>
            <a:r>
              <a:rPr lang="de-DE" err="1"/>
              <a:t>are</a:t>
            </a:r>
            <a:r>
              <a:rPr lang="de-DE"/>
              <a:t> </a:t>
            </a:r>
            <a:r>
              <a:rPr lang="de-DE" err="1"/>
              <a:t>the</a:t>
            </a:r>
            <a:r>
              <a:rPr lang="de-DE"/>
              <a:t> </a:t>
            </a:r>
            <a:r>
              <a:rPr lang="de-DE" err="1"/>
              <a:t>devices</a:t>
            </a:r>
            <a:r>
              <a:rPr lang="de-DE"/>
              <a:t> </a:t>
            </a:r>
            <a:r>
              <a:rPr lang="de-DE" err="1"/>
              <a:t>we</a:t>
            </a:r>
            <a:r>
              <a:rPr lang="de-DE"/>
              <a:t> </a:t>
            </a:r>
            <a:r>
              <a:rPr lang="de-DE" err="1"/>
              <a:t>used</a:t>
            </a:r>
            <a:r>
              <a:rPr lang="de-DE"/>
              <a:t>. The </a:t>
            </a:r>
            <a:r>
              <a:rPr lang="de-DE" err="1"/>
              <a:t>first</a:t>
            </a:r>
            <a:r>
              <a:rPr lang="de-DE"/>
              <a:t> </a:t>
            </a:r>
            <a:r>
              <a:rPr lang="de-DE" err="1"/>
              <a:t>one</a:t>
            </a:r>
            <a:r>
              <a:rPr lang="de-DE"/>
              <a:t> </a:t>
            </a:r>
            <a:r>
              <a:rPr lang="de-DE" err="1"/>
              <a:t>is</a:t>
            </a:r>
            <a:r>
              <a:rPr lang="de-DE"/>
              <a:t> </a:t>
            </a:r>
            <a:r>
              <a:rPr lang="de-DE" err="1"/>
              <a:t>the</a:t>
            </a:r>
            <a:r>
              <a:rPr lang="de-DE"/>
              <a:t> </a:t>
            </a:r>
            <a:r>
              <a:rPr lang="de-DE" err="1"/>
              <a:t>Milesight</a:t>
            </a:r>
            <a:r>
              <a:rPr lang="de-DE"/>
              <a:t> Router, </a:t>
            </a:r>
            <a:r>
              <a:rPr lang="de-DE" err="1"/>
              <a:t>which</a:t>
            </a:r>
            <a:r>
              <a:rPr lang="de-DE"/>
              <a:t> </a:t>
            </a:r>
            <a:r>
              <a:rPr lang="de-DE" err="1"/>
              <a:t>is</a:t>
            </a:r>
            <a:r>
              <a:rPr lang="de-DE"/>
              <a:t> an </a:t>
            </a:r>
            <a:r>
              <a:rPr lang="de-DE" err="1"/>
              <a:t>industrial</a:t>
            </a:r>
            <a:r>
              <a:rPr lang="de-DE"/>
              <a:t> </a:t>
            </a:r>
            <a:r>
              <a:rPr lang="de-DE" err="1"/>
              <a:t>router</a:t>
            </a:r>
            <a:r>
              <a:rPr lang="de-DE"/>
              <a:t>, and </a:t>
            </a:r>
            <a:r>
              <a:rPr lang="de-DE" err="1"/>
              <a:t>the</a:t>
            </a:r>
            <a:r>
              <a:rPr lang="de-DE"/>
              <a:t> </a:t>
            </a:r>
            <a:r>
              <a:rPr lang="de-DE" err="1"/>
              <a:t>second</a:t>
            </a:r>
            <a:r>
              <a:rPr lang="de-DE"/>
              <a:t> </a:t>
            </a:r>
            <a:r>
              <a:rPr lang="de-DE" err="1"/>
              <a:t>is</a:t>
            </a:r>
            <a:r>
              <a:rPr lang="de-DE"/>
              <a:t> </a:t>
            </a:r>
            <a:r>
              <a:rPr lang="de-DE" err="1"/>
              <a:t>the</a:t>
            </a:r>
            <a:r>
              <a:rPr lang="de-DE"/>
              <a:t> </a:t>
            </a:r>
            <a:r>
              <a:rPr lang="de-DE" err="1"/>
              <a:t>BrosTrend</a:t>
            </a:r>
            <a:r>
              <a:rPr lang="de-DE"/>
              <a:t> </a:t>
            </a:r>
            <a:r>
              <a:rPr lang="de-DE" err="1"/>
              <a:t>device</a:t>
            </a:r>
            <a:r>
              <a:rPr lang="de-DE"/>
              <a:t>, </a:t>
            </a:r>
            <a:r>
              <a:rPr lang="de-DE" err="1"/>
              <a:t>which</a:t>
            </a:r>
            <a:r>
              <a:rPr lang="de-DE"/>
              <a:t> </a:t>
            </a:r>
            <a:r>
              <a:rPr lang="de-DE" err="1"/>
              <a:t>is</a:t>
            </a:r>
            <a:r>
              <a:rPr lang="de-DE"/>
              <a:t> a </a:t>
            </a:r>
            <a:r>
              <a:rPr lang="de-DE" err="1"/>
              <a:t>regular</a:t>
            </a:r>
            <a:r>
              <a:rPr lang="de-DE"/>
              <a:t> </a:t>
            </a:r>
            <a:r>
              <a:rPr lang="de-DE" err="1"/>
              <a:t>router</a:t>
            </a:r>
            <a:r>
              <a:rPr lang="de-DE"/>
              <a:t>. The </a:t>
            </a:r>
            <a:r>
              <a:rPr lang="de-DE" err="1"/>
              <a:t>photo</a:t>
            </a:r>
            <a:r>
              <a:rPr lang="de-DE"/>
              <a:t> in </a:t>
            </a:r>
            <a:r>
              <a:rPr lang="de-DE" err="1"/>
              <a:t>the</a:t>
            </a:r>
            <a:r>
              <a:rPr lang="de-DE"/>
              <a:t> </a:t>
            </a:r>
            <a:r>
              <a:rPr lang="de-DE" err="1"/>
              <a:t>middle</a:t>
            </a:r>
            <a:r>
              <a:rPr lang="de-DE"/>
              <a:t> </a:t>
            </a:r>
            <a:r>
              <a:rPr lang="de-DE" err="1"/>
              <a:t>is</a:t>
            </a:r>
            <a:r>
              <a:rPr lang="de-DE"/>
              <a:t> a </a:t>
            </a:r>
            <a:r>
              <a:rPr lang="de-DE" err="1"/>
              <a:t>description</a:t>
            </a:r>
            <a:r>
              <a:rPr lang="de-DE"/>
              <a:t> </a:t>
            </a:r>
            <a:r>
              <a:rPr lang="de-DE" err="1"/>
              <a:t>of</a:t>
            </a:r>
            <a:r>
              <a:rPr lang="de-DE"/>
              <a:t> </a:t>
            </a:r>
            <a:r>
              <a:rPr lang="de-DE" err="1"/>
              <a:t>how</a:t>
            </a:r>
            <a:r>
              <a:rPr lang="de-DE"/>
              <a:t> </a:t>
            </a:r>
            <a:r>
              <a:rPr lang="de-DE" err="1"/>
              <a:t>we</a:t>
            </a:r>
            <a:r>
              <a:rPr lang="de-DE"/>
              <a:t> </a:t>
            </a:r>
            <a:r>
              <a:rPr lang="de-DE" err="1"/>
              <a:t>measured</a:t>
            </a:r>
            <a:r>
              <a:rPr lang="de-DE"/>
              <a:t> </a:t>
            </a:r>
            <a:r>
              <a:rPr lang="de-DE" err="1"/>
              <a:t>the</a:t>
            </a:r>
            <a:r>
              <a:rPr lang="de-DE"/>
              <a:t> network. So </a:t>
            </a:r>
            <a:r>
              <a:rPr lang="de-DE" err="1"/>
              <a:t>considering</a:t>
            </a:r>
            <a:r>
              <a:rPr lang="de-DE"/>
              <a:t> a </a:t>
            </a:r>
            <a:r>
              <a:rPr lang="en-US"/>
              <a:t>cross section of the tunnel like the one in </a:t>
            </a:r>
            <a:r>
              <a:rPr lang="en-US" dirty="0"/>
              <a:t>this </a:t>
            </a:r>
            <a:r>
              <a:rPr lang="en-US"/>
              <a:t>picture, we divided it into 9 areas, and for every hundred meters, we performed the tests in all of those areas, until we lost coverage. The </a:t>
            </a:r>
            <a:r>
              <a:rPr lang="en-US" err="1"/>
              <a:t>milesight</a:t>
            </a:r>
            <a:r>
              <a:rPr lang="en-US"/>
              <a:t> is a heavier device, so it only operated in the lower row (so 7, 8 and 9), but the </a:t>
            </a:r>
            <a:r>
              <a:rPr lang="en-US" err="1"/>
              <a:t>BrosTrend</a:t>
            </a:r>
            <a:r>
              <a:rPr lang="en-US"/>
              <a:t> device was </a:t>
            </a:r>
            <a:r>
              <a:rPr lang="en-US" dirty="0"/>
              <a:t>lighter so we were able to attach it</a:t>
            </a:r>
            <a:r>
              <a:rPr lang="en-US"/>
              <a:t> to a metal stick that allowed it to go higher. </a:t>
            </a:r>
          </a:p>
          <a:p>
            <a:endParaRPr lang="en-US"/>
          </a:p>
          <a:p>
            <a:r>
              <a:rPr lang="en-US"/>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19</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First, </a:t>
            </a:r>
            <a:r>
              <a:rPr lang="de-DE" err="1"/>
              <a:t>this</a:t>
            </a:r>
            <a:r>
              <a:rPr lang="de-DE"/>
              <a:t> </a:t>
            </a:r>
            <a:r>
              <a:rPr lang="de-DE" err="1"/>
              <a:t>presentation</a:t>
            </a:r>
            <a:r>
              <a:rPr lang="de-DE"/>
              <a:t> </a:t>
            </a:r>
            <a:r>
              <a:rPr lang="de-DE" err="1"/>
              <a:t>is</a:t>
            </a:r>
            <a:r>
              <a:rPr lang="de-DE"/>
              <a:t> </a:t>
            </a:r>
            <a:r>
              <a:rPr lang="de-DE" err="1"/>
              <a:t>based</a:t>
            </a:r>
            <a:r>
              <a:rPr lang="de-DE"/>
              <a:t> on </a:t>
            </a:r>
            <a:r>
              <a:rPr lang="de-DE" err="1"/>
              <a:t>the</a:t>
            </a:r>
            <a:r>
              <a:rPr lang="de-DE"/>
              <a:t> </a:t>
            </a:r>
            <a:r>
              <a:rPr lang="de-DE" err="1"/>
              <a:t>official</a:t>
            </a:r>
            <a:r>
              <a:rPr lang="de-DE"/>
              <a:t> </a:t>
            </a:r>
            <a:r>
              <a:rPr lang="de-DE" err="1"/>
              <a:t>document</a:t>
            </a:r>
            <a:r>
              <a:rPr lang="de-DE" dirty="0"/>
              <a:t> - </a:t>
            </a:r>
            <a:r>
              <a:rPr lang="de-DE" dirty="0" err="1"/>
              <a:t>that</a:t>
            </a:r>
            <a:r>
              <a:rPr lang="de-DE" dirty="0"/>
              <a:t> I </a:t>
            </a:r>
            <a:r>
              <a:rPr lang="de-DE" dirty="0" err="1"/>
              <a:t>submited</a:t>
            </a:r>
            <a:r>
              <a:rPr lang="de-DE" dirty="0"/>
              <a:t> </a:t>
            </a:r>
            <a:r>
              <a:rPr lang="de-DE" dirty="0" err="1"/>
              <a:t>as</a:t>
            </a:r>
            <a:r>
              <a:rPr lang="de-DE" dirty="0"/>
              <a:t> </a:t>
            </a:r>
            <a:r>
              <a:rPr lang="de-DE" dirty="0" err="1"/>
              <a:t>my</a:t>
            </a:r>
            <a:r>
              <a:rPr lang="de-DE" dirty="0"/>
              <a:t> </a:t>
            </a:r>
            <a:r>
              <a:rPr lang="de-DE" dirty="0" err="1"/>
              <a:t>thesis</a:t>
            </a:r>
            <a:r>
              <a:rPr lang="de-DE" dirty="0"/>
              <a:t> -</a:t>
            </a:r>
            <a:r>
              <a:rPr lang="de-DE"/>
              <a:t> and </a:t>
            </a:r>
            <a:r>
              <a:rPr lang="de-DE" err="1"/>
              <a:t>it</a:t>
            </a:r>
            <a:r>
              <a:rPr lang="de-DE"/>
              <a:t> will follow </a:t>
            </a:r>
            <a:r>
              <a:rPr lang="de-DE" err="1"/>
              <a:t>basically</a:t>
            </a:r>
            <a:r>
              <a:rPr lang="de-DE"/>
              <a:t> </a:t>
            </a:r>
            <a:r>
              <a:rPr lang="de-DE" err="1"/>
              <a:t>the</a:t>
            </a:r>
            <a:r>
              <a:rPr lang="de-DE"/>
              <a:t> same </a:t>
            </a:r>
            <a:r>
              <a:rPr lang="de-DE" err="1"/>
              <a:t>structure</a:t>
            </a:r>
            <a:r>
              <a:rPr lang="de-DE"/>
              <a:t>. </a:t>
            </a:r>
            <a:r>
              <a:rPr lang="de-DE" err="1"/>
              <a:t>We‘ll</a:t>
            </a:r>
            <a:r>
              <a:rPr lang="de-DE"/>
              <a:t> </a:t>
            </a:r>
            <a:r>
              <a:rPr lang="de-DE" err="1"/>
              <a:t>start</a:t>
            </a:r>
            <a:r>
              <a:rPr lang="de-DE"/>
              <a:t> </a:t>
            </a:r>
            <a:r>
              <a:rPr lang="de-DE" err="1"/>
              <a:t>with</a:t>
            </a:r>
            <a:r>
              <a:rPr lang="de-DE"/>
              <a:t> an </a:t>
            </a:r>
            <a:r>
              <a:rPr lang="de-DE" err="1"/>
              <a:t>introduction</a:t>
            </a:r>
            <a:r>
              <a:rPr lang="de-DE"/>
              <a:t>, so </a:t>
            </a:r>
            <a:r>
              <a:rPr lang="de-DE" err="1"/>
              <a:t>you</a:t>
            </a:r>
            <a:r>
              <a:rPr lang="de-DE"/>
              <a:t> </a:t>
            </a:r>
            <a:r>
              <a:rPr lang="de-DE" err="1"/>
              <a:t>can</a:t>
            </a:r>
            <a:r>
              <a:rPr lang="de-DE"/>
              <a:t> </a:t>
            </a:r>
            <a:r>
              <a:rPr lang="de-DE" err="1"/>
              <a:t>understand</a:t>
            </a:r>
            <a:r>
              <a:rPr lang="de-DE"/>
              <a:t> </a:t>
            </a:r>
            <a:r>
              <a:rPr lang="de-DE" err="1"/>
              <a:t>how</a:t>
            </a:r>
            <a:r>
              <a:rPr lang="de-DE"/>
              <a:t> </a:t>
            </a:r>
            <a:r>
              <a:rPr lang="de-DE" err="1"/>
              <a:t>we</a:t>
            </a:r>
            <a:r>
              <a:rPr lang="de-DE"/>
              <a:t> </a:t>
            </a:r>
            <a:r>
              <a:rPr lang="de-DE" err="1"/>
              <a:t>came</a:t>
            </a:r>
            <a:r>
              <a:rPr lang="de-DE"/>
              <a:t> </a:t>
            </a:r>
            <a:r>
              <a:rPr lang="de-DE" err="1"/>
              <a:t>to</a:t>
            </a:r>
            <a:r>
              <a:rPr lang="de-DE"/>
              <a:t> </a:t>
            </a:r>
            <a:r>
              <a:rPr lang="de-DE" err="1"/>
              <a:t>the</a:t>
            </a:r>
            <a:r>
              <a:rPr lang="de-DE"/>
              <a:t> </a:t>
            </a:r>
            <a:r>
              <a:rPr lang="de-DE" err="1"/>
              <a:t>current</a:t>
            </a:r>
            <a:r>
              <a:rPr lang="de-DE"/>
              <a:t> </a:t>
            </a:r>
            <a:r>
              <a:rPr lang="de-DE" err="1"/>
              <a:t>state</a:t>
            </a:r>
            <a:r>
              <a:rPr lang="de-DE"/>
              <a:t> </a:t>
            </a:r>
            <a:r>
              <a:rPr lang="de-DE" err="1"/>
              <a:t>of</a:t>
            </a:r>
            <a:r>
              <a:rPr lang="de-DE"/>
              <a:t> </a:t>
            </a:r>
            <a:r>
              <a:rPr lang="de-DE" err="1"/>
              <a:t>evolution</a:t>
            </a:r>
            <a:r>
              <a:rPr lang="de-DE"/>
              <a:t> </a:t>
            </a:r>
            <a:r>
              <a:rPr lang="de-DE" err="1"/>
              <a:t>regarding</a:t>
            </a:r>
            <a:r>
              <a:rPr lang="de-DE"/>
              <a:t> 5G and </a:t>
            </a:r>
            <a:r>
              <a:rPr lang="de-DE" err="1"/>
              <a:t>wireless</a:t>
            </a:r>
            <a:r>
              <a:rPr lang="de-DE"/>
              <a:t> </a:t>
            </a:r>
            <a:r>
              <a:rPr lang="de-DE" err="1"/>
              <a:t>communication</a:t>
            </a:r>
            <a:r>
              <a:rPr lang="de-DE"/>
              <a:t>, and </a:t>
            </a:r>
            <a:r>
              <a:rPr lang="de-DE" err="1"/>
              <a:t>then</a:t>
            </a:r>
            <a:r>
              <a:rPr lang="de-DE"/>
              <a:t> </a:t>
            </a:r>
            <a:r>
              <a:rPr lang="de-DE" err="1"/>
              <a:t>I‘ll</a:t>
            </a:r>
            <a:r>
              <a:rPr lang="de-DE"/>
              <a:t> </a:t>
            </a:r>
            <a:r>
              <a:rPr lang="de-DE" err="1"/>
              <a:t>talk</a:t>
            </a:r>
            <a:r>
              <a:rPr lang="de-DE"/>
              <a:t> a </a:t>
            </a:r>
            <a:r>
              <a:rPr lang="de-DE" err="1"/>
              <a:t>little</a:t>
            </a:r>
            <a:r>
              <a:rPr lang="de-DE"/>
              <a:t> </a:t>
            </a:r>
            <a:r>
              <a:rPr lang="de-DE" err="1"/>
              <a:t>bit</a:t>
            </a:r>
            <a:r>
              <a:rPr lang="de-DE"/>
              <a:t> </a:t>
            </a:r>
            <a:r>
              <a:rPr lang="de-DE" err="1"/>
              <a:t>about</a:t>
            </a:r>
            <a:r>
              <a:rPr lang="de-DE"/>
              <a:t> </a:t>
            </a:r>
            <a:r>
              <a:rPr lang="de-DE" err="1"/>
              <a:t>what</a:t>
            </a:r>
            <a:r>
              <a:rPr lang="de-DE"/>
              <a:t> </a:t>
            </a:r>
            <a:r>
              <a:rPr lang="de-DE" err="1"/>
              <a:t>is</a:t>
            </a:r>
            <a:r>
              <a:rPr lang="de-DE"/>
              <a:t> </a:t>
            </a:r>
            <a:r>
              <a:rPr lang="de-DE" err="1"/>
              <a:t>the</a:t>
            </a:r>
            <a:r>
              <a:rPr lang="de-DE"/>
              <a:t> 5G.NAMICO </a:t>
            </a:r>
            <a:r>
              <a:rPr lang="de-DE" err="1"/>
              <a:t>project</a:t>
            </a:r>
            <a:r>
              <a:rPr lang="de-DE"/>
              <a:t> </a:t>
            </a:r>
            <a:r>
              <a:rPr lang="de-DE" err="1"/>
              <a:t>about</a:t>
            </a:r>
            <a:r>
              <a:rPr lang="de-DE"/>
              <a:t>.</a:t>
            </a:r>
            <a:r>
              <a:rPr lang="de-DE" dirty="0"/>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Here we can see the </a:t>
            </a:r>
            <a:r>
              <a:rPr lang="en-US" dirty="0"/>
              <a:t>first results </a:t>
            </a:r>
            <a:r>
              <a:rPr lang="en-US" noProof="0"/>
              <a:t>from the signal quality measurements. The dots represent each measurement alone and the line is the average between the dots, according to the distance. It‘s also possible to see that the signal quality decreases as we would stand further from the central </a:t>
            </a:r>
            <a:r>
              <a:rPr lang="en-US" noProof="0" err="1"/>
              <a:t>WiFi</a:t>
            </a:r>
            <a:r>
              <a:rPr lang="en-US" noProof="0"/>
              <a:t> router, which is expected, right? Usually, and as we see here in this case, the signal is stronger near the router, so as we moved away from it, it is normal that it‘s quality drops until is unreachable.</a:t>
            </a:r>
            <a:r>
              <a:rPr lang="en-US" dirty="0"/>
              <a:t> </a:t>
            </a: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20</a:t>
            </a:fld>
            <a:endParaRPr lang="de-DE"/>
          </a:p>
        </p:txBody>
      </p:sp>
    </p:spTree>
    <p:extLst>
      <p:ext uri="{BB962C8B-B14F-4D97-AF65-F5344CB8AC3E}">
        <p14:creationId xmlns:p14="http://schemas.microsoft.com/office/powerpoint/2010/main" val="91576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same happens for the latency, and we can even relate this behavior with the impact that signal quality has on it. Although it starts with a nice, almost constant line for the first 200 meters, we can see a rise starting in the middle of the path that increases by the end. We can also see that it starts near 15 </a:t>
            </a:r>
            <a:r>
              <a:rPr lang="en-US" noProof="0" dirty="0" err="1"/>
              <a:t>ms</a:t>
            </a:r>
            <a:r>
              <a:rPr lang="en-US" noProof="0" dirty="0"/>
              <a:t> and it ends a little bit over 50. With these measurements, even at it’s best, most of the use cases would not be able to fully operate, since they require a faster communication as </a:t>
            </a:r>
            <a:r>
              <a:rPr lang="en-US" dirty="0"/>
              <a:t>we </a:t>
            </a:r>
            <a:r>
              <a:rPr lang="en-US" noProof="0" dirty="0"/>
              <a:t>saw on the </a:t>
            </a:r>
            <a:r>
              <a:rPr lang="en-US" dirty="0"/>
              <a:t>previous Table</a:t>
            </a:r>
            <a:r>
              <a:rPr lang="en-US" noProof="0" dirty="0"/>
              <a:t>.</a:t>
            </a:r>
            <a:r>
              <a:rPr lang="en-US" dirty="0"/>
              <a:t> </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21</a:t>
            </a:fld>
            <a:endParaRPr lang="de-DE"/>
          </a:p>
        </p:txBody>
      </p:sp>
    </p:spTree>
    <p:extLst>
      <p:ext uri="{BB962C8B-B14F-4D97-AF65-F5344CB8AC3E}">
        <p14:creationId xmlns:p14="http://schemas.microsoft.com/office/powerpoint/2010/main" val="607549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We also have the graphical influence of the signal quality </a:t>
            </a:r>
            <a:r>
              <a:rPr lang="en-US" noProof="0" dirty="0"/>
              <a:t>on</a:t>
            </a:r>
            <a:r>
              <a:rPr lang="en-US" noProof="0"/>
              <a:t> throughput in this other chart. Here, we have the values for the signal quality in the axis on the left, while the measurements for the throughput are marked in the axis on the right. </a:t>
            </a:r>
          </a:p>
          <a:p>
            <a:endParaRPr lang="en-US" noProof="0"/>
          </a:p>
          <a:p>
            <a:r>
              <a:rPr lang="en-US" noProof="0"/>
              <a:t>We can see a similar behavior being better at start and worsening with the distance. Throughput starts at around 20 </a:t>
            </a:r>
            <a:r>
              <a:rPr lang="en-US" noProof="0" err="1"/>
              <a:t>Mbits</a:t>
            </a:r>
            <a:r>
              <a:rPr lang="en-US" noProof="0"/>
              <a:t>/sec until it drops to no data rate. In the beginning, the network showed nice results, but it would not be sufficient to cover the applications that required 3D devices. Also, when working simultaneously, the network might not respond so well to the high demand that the devices would request.</a:t>
            </a:r>
          </a:p>
        </p:txBody>
      </p:sp>
      <p:sp>
        <p:nvSpPr>
          <p:cNvPr id="4" name="Slide Number Placeholder 3"/>
          <p:cNvSpPr>
            <a:spLocks noGrp="1"/>
          </p:cNvSpPr>
          <p:nvPr>
            <p:ph type="sldNum" sz="quarter" idx="5"/>
          </p:nvPr>
        </p:nvSpPr>
        <p:spPr/>
        <p:txBody>
          <a:bodyPr/>
          <a:lstStyle/>
          <a:p>
            <a:fld id="{38D215B1-5AE8-449F-8BBB-AF3B75A2FE26}" type="slidenum">
              <a:rPr lang="de-DE" smtClean="0"/>
              <a:t>22</a:t>
            </a:fld>
            <a:endParaRPr lang="de-DE"/>
          </a:p>
        </p:txBody>
      </p:sp>
    </p:spTree>
    <p:extLst>
      <p:ext uri="{BB962C8B-B14F-4D97-AF65-F5344CB8AC3E}">
        <p14:creationId xmlns:p14="http://schemas.microsoft.com/office/powerpoint/2010/main" val="4213549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a:t>Ok, so what else can we get from these results? Here on the right, I organized the measurements according to the area where they were taken. We can see that the measurements from the areas 1 and 4 were the most consistent ones, while the one that maintain a higher average value… let me zoom in a little bit so you can follow…</a:t>
            </a:r>
          </a:p>
          <a:p>
            <a:endParaRPr lang="en-US" noProof="0"/>
          </a:p>
          <a:p>
            <a:endParaRPr lang="en-US" b="0" i="0" noProof="0">
              <a:solidFill>
                <a:srgbClr val="374151"/>
              </a:solidFill>
              <a:effectLst/>
              <a:latin typeface="Söhne"/>
            </a:endParaRP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23</a:t>
            </a:fld>
            <a:endParaRPr lang="de-DE"/>
          </a:p>
        </p:txBody>
      </p:sp>
    </p:spTree>
    <p:extLst>
      <p:ext uri="{BB962C8B-B14F-4D97-AF65-F5344CB8AC3E}">
        <p14:creationId xmlns:p14="http://schemas.microsoft.com/office/powerpoint/2010/main" val="10212847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t>was </a:t>
            </a:r>
            <a:r>
              <a:rPr lang="de-DE" err="1"/>
              <a:t>the</a:t>
            </a:r>
            <a:r>
              <a:rPr lang="de-DE"/>
              <a:t> </a:t>
            </a:r>
            <a:r>
              <a:rPr lang="de-DE" err="1"/>
              <a:t>measurement</a:t>
            </a:r>
            <a:r>
              <a:rPr lang="de-DE"/>
              <a:t> </a:t>
            </a:r>
            <a:r>
              <a:rPr lang="de-DE" err="1"/>
              <a:t>from</a:t>
            </a:r>
            <a:r>
              <a:rPr lang="de-DE"/>
              <a:t> </a:t>
            </a:r>
            <a:r>
              <a:rPr lang="de-DE" err="1"/>
              <a:t>area</a:t>
            </a:r>
            <a:r>
              <a:rPr lang="de-DE"/>
              <a:t> 5. </a:t>
            </a:r>
            <a:r>
              <a:rPr lang="de-DE" err="1"/>
              <a:t>It</a:t>
            </a:r>
            <a:r>
              <a:rPr lang="de-DE"/>
              <a:t> </a:t>
            </a:r>
            <a:r>
              <a:rPr lang="de-DE" err="1"/>
              <a:t>displayed</a:t>
            </a:r>
            <a:r>
              <a:rPr lang="de-DE"/>
              <a:t> an </a:t>
            </a:r>
            <a:r>
              <a:rPr lang="de-DE" err="1"/>
              <a:t>average</a:t>
            </a:r>
            <a:r>
              <a:rPr lang="de-DE"/>
              <a:t> </a:t>
            </a:r>
            <a:r>
              <a:rPr lang="de-DE" err="1"/>
              <a:t>of</a:t>
            </a:r>
            <a:r>
              <a:rPr lang="de-DE"/>
              <a:t> </a:t>
            </a:r>
            <a:r>
              <a:rPr lang="en-US"/>
              <a:t>-64,83 dBm, although it presented a quite unstable output as you can see. </a:t>
            </a:r>
          </a:p>
          <a:p>
            <a:endParaRPr lang="en-US" noProof="0"/>
          </a:p>
          <a:p>
            <a:endParaRPr lang="en-US" b="0" i="0" noProof="0">
              <a:solidFill>
                <a:srgbClr val="374151"/>
              </a:solidFill>
              <a:effectLst/>
              <a:latin typeface="Söhne"/>
            </a:endParaRP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24</a:t>
            </a:fld>
            <a:endParaRPr lang="de-DE"/>
          </a:p>
        </p:txBody>
      </p:sp>
    </p:spTree>
    <p:extLst>
      <p:ext uri="{BB962C8B-B14F-4D97-AF65-F5344CB8AC3E}">
        <p14:creationId xmlns:p14="http://schemas.microsoft.com/office/powerpoint/2010/main" val="37835282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The reason these areas show different results might be related to the location of the server, as it could benefit one location more than the other</a:t>
            </a:r>
            <a:r>
              <a:rPr lang="en-US" dirty="0"/>
              <a:t>, the</a:t>
            </a:r>
            <a:r>
              <a:rPr lang="en-US" noProof="0" dirty="0"/>
              <a:t> </a:t>
            </a:r>
            <a:r>
              <a:rPr lang="en-US" noProof="0"/>
              <a:t>geometry of the walls, physical barriers, metals that might contain or reflect the signal that is being propagated… and even penetration loss and multi-path fading, which we know can happen in those kind of environments that present different types of material and structures.</a:t>
            </a:r>
          </a:p>
          <a:p>
            <a:endParaRPr lang="en-US" noProof="0"/>
          </a:p>
          <a:p>
            <a:r>
              <a:rPr lang="en-US" noProof="0"/>
              <a:t>All in all, even though </a:t>
            </a:r>
            <a:r>
              <a:rPr lang="en-US" b="0" i="0">
                <a:solidFill>
                  <a:srgbClr val="374151"/>
                </a:solidFill>
                <a:effectLst/>
                <a:latin typeface="Söhne"/>
              </a:rPr>
              <a:t>there are slight variations in signal quality across the different areas of the tunnel’s cross-section, the changes observed here remain relatively insignificant, as they consistently hover in a range of approximately plus or minus 10 dBm from the average value for all of them.</a:t>
            </a:r>
          </a:p>
          <a:p>
            <a:endParaRPr lang="en-US" noProof="0"/>
          </a:p>
          <a:p>
            <a:r>
              <a:rPr lang="en-US" noProof="0"/>
              <a:t>With the results we got, it is proven that </a:t>
            </a:r>
            <a:r>
              <a:rPr lang="en-US" noProof="0" err="1"/>
              <a:t>WiFi</a:t>
            </a:r>
            <a:r>
              <a:rPr lang="en-US" noProof="0"/>
              <a:t> would not be able to sustain the applications, neither for latency nor for throughput, as I mentioned before.</a:t>
            </a:r>
            <a:r>
              <a:rPr lang="en-US" dirty="0"/>
              <a:t> </a:t>
            </a:r>
            <a:endParaRPr lang="en-US" noProof="0" dirty="0">
              <a:cs typeface="Calibri"/>
            </a:endParaRPr>
          </a:p>
          <a:p>
            <a:endParaRPr lang="en-US" noProof="0"/>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3477269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But now, how will these results be enhanced?</a:t>
            </a:r>
          </a:p>
          <a:p>
            <a:endParaRPr lang="en-US" noProof="0"/>
          </a:p>
          <a:p>
            <a:r>
              <a:rPr lang="en-US" noProof="0"/>
              <a:t>First, there will be the installation of the 5G system, which comes with a more efficient architecture, providing a more consistent, stable and reliable network. This alone should already upgrade the results, but besides that, there will also be the installation of Leaky Feeder cables.</a:t>
            </a:r>
            <a:r>
              <a:rPr lang="en-US" dirty="0"/>
              <a:t> </a:t>
            </a:r>
          </a:p>
          <a:p>
            <a:endParaRPr lang="en-US">
              <a:cs typeface="Calibri" panose="020F0502020204030204"/>
            </a:endParaRPr>
          </a:p>
          <a:p>
            <a:r>
              <a:rPr lang="en-US" noProof="0"/>
              <a:t>These cables </a:t>
            </a:r>
            <a:r>
              <a:rPr lang="en-US" b="0" i="0">
                <a:effectLst/>
                <a:latin typeface="Söhne"/>
              </a:rPr>
              <a:t>are designed to radiate - or “leak”, hence the name - a portion of its signal along its length, and it’s commonly used in underground spaces to provide reliable wireless communication coverage</a:t>
            </a:r>
            <a:r>
              <a:rPr lang="en-US" dirty="0">
                <a:latin typeface="Söhne"/>
              </a:rPr>
              <a:t>, which is exactly what we </a:t>
            </a:r>
            <a:r>
              <a:rPr lang="en-US" dirty="0" err="1">
                <a:latin typeface="Söhne"/>
              </a:rPr>
              <a:t>wanna</a:t>
            </a:r>
            <a:r>
              <a:rPr lang="en-US" dirty="0">
                <a:latin typeface="Söhne"/>
              </a:rPr>
              <a:t> get. </a:t>
            </a:r>
            <a:r>
              <a:rPr lang="en-US" b="0" i="0">
                <a:effectLst/>
                <a:latin typeface="Söhne"/>
              </a:rPr>
              <a:t>The cable has small slots in its outer conductor, that allow the signals to escape and propagate throughout the surroundings. It kind of works like a long antenna.</a:t>
            </a:r>
            <a:r>
              <a:rPr lang="en-US" dirty="0">
                <a:latin typeface="Söhne"/>
              </a:rPr>
              <a:t>  </a:t>
            </a:r>
            <a:endParaRPr lang="en-US" b="0" i="0" dirty="0">
              <a:effectLst/>
              <a:latin typeface="Söhne"/>
            </a:endParaRPr>
          </a:p>
          <a:p>
            <a:pPr algn="l"/>
            <a:endParaRPr lang="en-US" b="0" i="0">
              <a:effectLst/>
              <a:latin typeface="Söhne"/>
            </a:endParaRPr>
          </a:p>
          <a:p>
            <a:r>
              <a:rPr lang="en-US" b="0" i="0">
                <a:effectLst/>
                <a:latin typeface="Söhne"/>
              </a:rPr>
              <a:t>Well, understanding what they are for, it becomes clear that these cables will provide a very good impact not only on the propagation of the signal, but also on its quality, on the consistency and reliability of the network and on the loss and fading rates.</a:t>
            </a:r>
            <a:r>
              <a:rPr lang="en-US" dirty="0">
                <a:latin typeface="Söhne"/>
              </a:rPr>
              <a:t> </a:t>
            </a:r>
            <a:endParaRPr lang="en-US" b="0" i="0" dirty="0">
              <a:effectLst/>
              <a:latin typeface="Söhne"/>
            </a:endParaRPr>
          </a:p>
          <a:p>
            <a:br>
              <a:rPr lang="en-US" dirty="0">
                <a:cs typeface="+mn-lt"/>
              </a:rPr>
            </a:br>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a:p>
        </p:txBody>
      </p:sp>
    </p:spTree>
    <p:extLst>
      <p:ext uri="{BB962C8B-B14F-4D97-AF65-F5344CB8AC3E}">
        <p14:creationId xmlns:p14="http://schemas.microsoft.com/office/powerpoint/2010/main" val="1009407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Now delving into the Construction Site measurements, let me explain a bit of how 5G should impact the worksite.</a:t>
            </a:r>
            <a:r>
              <a:rPr lang="en-US" dirty="0"/>
              <a:t> </a:t>
            </a:r>
            <a:endParaRPr lang="en-US" noProof="0"/>
          </a:p>
          <a:p>
            <a:endParaRPr lang="en-US" noProof="0"/>
          </a:p>
          <a:p>
            <a:r>
              <a:rPr lang="en-US" noProof="0"/>
              <a:t>First, the use case in use for this will be the autonomous machinery use case. It will require a combination of the characteristics that I </a:t>
            </a:r>
            <a:r>
              <a:rPr lang="en-US" dirty="0"/>
              <a:t>explained </a:t>
            </a:r>
            <a:r>
              <a:rPr lang="en-US" noProof="0"/>
              <a:t>to gather information from the site and send them to an operator. Here in the photo, you can see very clearly. The INNOK machine will approach the working area as it collects video data from it and sends it to the control center. There, the operator will be able to safely send commands to the other machine, the BROKK. This cycle will enable a much safer task monitoring.</a:t>
            </a:r>
            <a:r>
              <a:rPr lang="en-US" dirty="0"/>
              <a:t> </a:t>
            </a:r>
            <a:endParaRPr lang="en-US" noProof="0" dirty="0">
              <a:cs typeface="Calibri"/>
            </a:endParaRPr>
          </a:p>
          <a:p>
            <a:endParaRPr lang="en-US" noProof="0"/>
          </a:p>
          <a:p>
            <a:r>
              <a:rPr lang="en-US" noProof="0"/>
              <a:t>For the measurements, there was a 5G setup available, and the test parameters were the same as the ones used for the Mine.</a:t>
            </a:r>
            <a:r>
              <a:rPr lang="en-US" dirty="0"/>
              <a:t> </a:t>
            </a:r>
            <a:endParaRPr lang="en-US" noProof="0" dirty="0">
              <a:cs typeface="Calibri"/>
            </a:endParaRPr>
          </a:p>
        </p:txBody>
      </p:sp>
      <p:sp>
        <p:nvSpPr>
          <p:cNvPr id="4" name="Slide Number Placeholder 3"/>
          <p:cNvSpPr>
            <a:spLocks noGrp="1"/>
          </p:cNvSpPr>
          <p:nvPr>
            <p:ph type="sldNum" sz="quarter" idx="5"/>
          </p:nvPr>
        </p:nvSpPr>
        <p:spPr/>
        <p:txBody>
          <a:bodyPr/>
          <a:lstStyle/>
          <a:p>
            <a:fld id="{38D215B1-5AE8-449F-8BBB-AF3B75A2FE26}" type="slidenum">
              <a:rPr lang="de-DE" smtClean="0"/>
              <a:t>27</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Although we were able to test with 5G at the Construction Site, like for the Mine it was done a pre investigation of the scenario. This is because the setup was acquired not from the complete installation of 5G, but from the previous setup in the Site. Since the 5G network used will be the one provided from the Fraunhofer IPT, before the complete installation of the Construction Site’s omni-antennas and the fiber cables, the measurements were done with the coverage acquired from the antenna that is located at IPT so we can compare the results as the project will advance. </a:t>
            </a:r>
          </a:p>
          <a:p>
            <a:endParaRPr lang="en-US" noProof="0"/>
          </a:p>
          <a:p>
            <a:r>
              <a:rPr lang="en-US" noProof="0"/>
              <a:t>In the picture you can see the antennas in dark blue, and the coverage in light blue. The distance between this antenna and the site is of approximately 300 meters.</a:t>
            </a:r>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Ok! So here we have the ground where the Construction </a:t>
            </a:r>
            <a:r>
              <a:rPr lang="en-US" noProof="0" dirty="0"/>
              <a:t>is </a:t>
            </a:r>
            <a:r>
              <a:rPr lang="en-US" noProof="0"/>
              <a:t>located. This photo was taken with the help of Google Earth, and the other one in the right is the actual location with the crane in the middle. </a:t>
            </a:r>
          </a:p>
          <a:p>
            <a:endParaRPr lang="en-US" noProof="0"/>
          </a:p>
          <a:p>
            <a:r>
              <a:rPr lang="en-US" noProof="0"/>
              <a:t>The numbered points in the large photo are the measurement points. We tried to evaluate the influence of the machinery on the results by getting points that are close to the crane and moving away from it. In each of those points, two ping tests were performed, along with one iperf3 test. These test are set to acquire latency and throughput values, and </a:t>
            </a:r>
            <a:r>
              <a:rPr lang="en-US" dirty="0"/>
              <a:t>here is how they were done.</a:t>
            </a:r>
            <a:endParaRPr lang="en-US" noProof="0" dirty="0">
              <a:cs typeface="Calibri"/>
            </a:endParaRPr>
          </a:p>
          <a:p>
            <a:endParaRPr lang="en-US" noProof="0"/>
          </a:p>
        </p:txBody>
      </p:sp>
      <p:sp>
        <p:nvSpPr>
          <p:cNvPr id="4" name="Slide Number Placeholder 3"/>
          <p:cNvSpPr>
            <a:spLocks noGrp="1"/>
          </p:cNvSpPr>
          <p:nvPr>
            <p:ph type="sldNum" sz="quarter" idx="5"/>
          </p:nvPr>
        </p:nvSpPr>
        <p:spPr/>
        <p:txBody>
          <a:bodyPr/>
          <a:lstStyle/>
          <a:p>
            <a:fld id="{38D215B1-5AE8-449F-8BBB-AF3B75A2FE26}" type="slidenum">
              <a:rPr lang="de-DE" smtClean="0"/>
              <a:t>29</a:t>
            </a:fld>
            <a:endParaRPr lang="de-DE"/>
          </a:p>
        </p:txBody>
      </p:sp>
    </p:spTree>
    <p:extLst>
      <p:ext uri="{BB962C8B-B14F-4D97-AF65-F5344CB8AC3E}">
        <p14:creationId xmlns:p14="http://schemas.microsoft.com/office/powerpoint/2010/main" val="1971577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After </a:t>
            </a:r>
            <a:r>
              <a:rPr lang="de-DE" err="1"/>
              <a:t>that</a:t>
            </a:r>
            <a:r>
              <a:rPr lang="de-DE"/>
              <a:t>, </a:t>
            </a:r>
            <a:r>
              <a:rPr lang="de-DE" err="1"/>
              <a:t>we</a:t>
            </a:r>
            <a:r>
              <a:rPr lang="de-DE"/>
              <a:t> </a:t>
            </a:r>
            <a:r>
              <a:rPr lang="de-DE" err="1"/>
              <a:t>have</a:t>
            </a:r>
            <a:r>
              <a:rPr lang="de-DE"/>
              <a:t> </a:t>
            </a:r>
            <a:r>
              <a:rPr lang="de-DE" err="1"/>
              <a:t>the</a:t>
            </a:r>
            <a:r>
              <a:rPr lang="de-DE"/>
              <a:t> </a:t>
            </a:r>
            <a:r>
              <a:rPr lang="de-DE" err="1"/>
              <a:t>objectives</a:t>
            </a:r>
            <a:r>
              <a:rPr lang="de-DE"/>
              <a:t>, so </a:t>
            </a:r>
            <a:r>
              <a:rPr lang="de-DE" err="1"/>
              <a:t>what</a:t>
            </a:r>
            <a:r>
              <a:rPr lang="de-DE"/>
              <a:t> was </a:t>
            </a:r>
            <a:r>
              <a:rPr lang="de-DE" err="1"/>
              <a:t>programmed</a:t>
            </a:r>
            <a:r>
              <a:rPr lang="de-DE"/>
              <a:t> </a:t>
            </a:r>
            <a:r>
              <a:rPr lang="de-DE" err="1"/>
              <a:t>for</a:t>
            </a:r>
            <a:r>
              <a:rPr lang="de-DE"/>
              <a:t> </a:t>
            </a:r>
            <a:r>
              <a:rPr lang="de-DE" err="1"/>
              <a:t>this</a:t>
            </a:r>
            <a:r>
              <a:rPr lang="de-DE"/>
              <a:t> </a:t>
            </a:r>
            <a:r>
              <a:rPr lang="de-DE" err="1"/>
              <a:t>research</a:t>
            </a:r>
            <a:r>
              <a:rPr lang="de-DE"/>
              <a:t> and </a:t>
            </a:r>
            <a:r>
              <a:rPr lang="de-DE" err="1"/>
              <a:t>what</a:t>
            </a:r>
            <a:r>
              <a:rPr lang="de-DE"/>
              <a:t> </a:t>
            </a:r>
            <a:r>
              <a:rPr lang="de-DE" err="1"/>
              <a:t>we</a:t>
            </a:r>
            <a:r>
              <a:rPr lang="de-DE"/>
              <a:t> </a:t>
            </a:r>
            <a:r>
              <a:rPr lang="de-DE" err="1"/>
              <a:t>can</a:t>
            </a:r>
            <a:r>
              <a:rPr lang="de-DE"/>
              <a:t> </a:t>
            </a:r>
            <a:r>
              <a:rPr lang="de-DE" err="1"/>
              <a:t>expect</a:t>
            </a:r>
            <a:r>
              <a:rPr lang="de-DE"/>
              <a:t> </a:t>
            </a:r>
            <a:r>
              <a:rPr lang="de-DE" err="1"/>
              <a:t>from</a:t>
            </a:r>
            <a:r>
              <a:rPr lang="de-DE"/>
              <a:t> it.</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The first ping test was performed D2D, I mean device to device. We connected a </a:t>
            </a:r>
            <a:r>
              <a:rPr lang="en-US" noProof="0" dirty="0" err="1"/>
              <a:t>Quectel</a:t>
            </a:r>
            <a:r>
              <a:rPr lang="en-US" noProof="0" dirty="0"/>
              <a:t> Module and a WNC router to the 5G network and did a ping between them. This provided the round-trip time for a packet to travel from one device.. to the other.. back to the first device. But for that, the packet had to be sent through the network controller as a mediator, which elongates the route a little.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Because of that, we also tried a ping between the </a:t>
            </a:r>
            <a:r>
              <a:rPr lang="en-US" noProof="0" dirty="0" err="1"/>
              <a:t>Quectel</a:t>
            </a:r>
            <a:r>
              <a:rPr lang="en-US" noProof="0" dirty="0"/>
              <a:t> and the network controller, removing step number three over there.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We will be able to compare both results in the following slides.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It’s important to state that the network controller was located at IPT, so the results will show a higher response than when the setup is complete, because of the distance. </a:t>
            </a:r>
          </a:p>
          <a:p>
            <a:endParaRPr lang="en-US" dirty="0"/>
          </a:p>
          <a:p>
            <a:r>
              <a:rPr lang="en-US" dirty="0"/>
              <a:t>As for the iperf3 test, it can be set with a server and a client. We used the WNC as server and set the </a:t>
            </a:r>
            <a:r>
              <a:rPr lang="en-US" dirty="0" err="1"/>
              <a:t>Quectel</a:t>
            </a:r>
            <a:r>
              <a:rPr lang="en-US" dirty="0"/>
              <a:t> as the client. This way, both devices could exchange data and provide the throughput results. </a:t>
            </a:r>
          </a:p>
        </p:txBody>
      </p:sp>
      <p:sp>
        <p:nvSpPr>
          <p:cNvPr id="4" name="Slide Number Placeholder 3"/>
          <p:cNvSpPr>
            <a:spLocks noGrp="1"/>
          </p:cNvSpPr>
          <p:nvPr>
            <p:ph type="sldNum" sz="quarter" idx="5"/>
          </p:nvPr>
        </p:nvSpPr>
        <p:spPr/>
        <p:txBody>
          <a:bodyPr/>
          <a:lstStyle/>
          <a:p>
            <a:fld id="{38D215B1-5AE8-449F-8BBB-AF3B75A2FE26}" type="slidenum">
              <a:rPr lang="de-DE" smtClean="0"/>
              <a:t>30</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Ok, so for the first ping test, </a:t>
            </a:r>
            <a:r>
              <a:rPr lang="en-US" noProof="0" dirty="0" err="1"/>
              <a:t>Quectel</a:t>
            </a:r>
            <a:r>
              <a:rPr lang="en-US" noProof="0" dirty="0"/>
              <a:t> to WNC, the chart shows the measurements in blue, the average in red and a polynomial approximation in black. We can see that it begins around 20ms, and it starts rising when it gets to point number 4. </a:t>
            </a:r>
            <a:r>
              <a:rPr lang="en-US" b="1" noProof="0" dirty="0"/>
              <a:t>[SHOW] </a:t>
            </a:r>
            <a:r>
              <a:rPr lang="en-US" b="0" noProof="0" dirty="0"/>
              <a:t>After that, it only goes up until point number 10, when the graph gets to 40ms, takes a turn and starts to decrease. This might indicate some influence of the buildings around the location, since latency shows a worst result as it gets nearer to the containers and the building on the right. </a:t>
            </a:r>
            <a:r>
              <a:rPr lang="en-US" dirty="0"/>
              <a:t>If you can see here, the </a:t>
            </a:r>
            <a:r>
              <a:rPr lang="en-US" b="0" noProof="0" dirty="0"/>
              <a:t>chart only normalizes after the measurement points returned to be closer to the crane.</a:t>
            </a:r>
            <a:r>
              <a:rPr lang="en-US" dirty="0"/>
              <a:t> </a:t>
            </a:r>
            <a:endParaRPr lang="en-US" b="1"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31</a:t>
            </a:fld>
            <a:endParaRPr lang="de-DE"/>
          </a:p>
        </p:txBody>
      </p:sp>
    </p:spTree>
    <p:extLst>
      <p:ext uri="{BB962C8B-B14F-4D97-AF65-F5344CB8AC3E}">
        <p14:creationId xmlns:p14="http://schemas.microsoft.com/office/powerpoint/2010/main" val="25251434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 same behavior can be seen in this second chart. This one is related to the ping test between </a:t>
            </a:r>
            <a:r>
              <a:rPr lang="en-US" noProof="0" dirty="0" err="1"/>
              <a:t>Quectel</a:t>
            </a:r>
            <a:r>
              <a:rPr lang="en-US" noProof="0" dirty="0"/>
              <a:t> and Network controller, and as we predicted, the latency values are almost three times lower than the other. It starts around 10ms reaching values that are even below that until it rises to approximately 17ms and comes back. </a:t>
            </a:r>
          </a:p>
          <a:p>
            <a:endParaRPr lang="en-US" noProof="0" dirty="0"/>
          </a:p>
          <a:p>
            <a:r>
              <a:rPr lang="en-US" noProof="0" dirty="0"/>
              <a:t>It displays much better results, and with a little more stability, these results could even meet the requirements for the projects.</a:t>
            </a:r>
          </a:p>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32</a:t>
            </a:fld>
            <a:endParaRPr lang="de-DE"/>
          </a:p>
        </p:txBody>
      </p:sp>
    </p:spTree>
    <p:extLst>
      <p:ext uri="{BB962C8B-B14F-4D97-AF65-F5344CB8AC3E}">
        <p14:creationId xmlns:p14="http://schemas.microsoft.com/office/powerpoint/2010/main" val="777733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Here we have the throughput results. The graph starts around 40 </a:t>
            </a:r>
            <a:r>
              <a:rPr lang="en-US" noProof="0" dirty="0" err="1"/>
              <a:t>Mbits</a:t>
            </a:r>
            <a:r>
              <a:rPr lang="en-US" noProof="0" dirty="0"/>
              <a:t>/sec, and it also shows a similar behavior to the latency charts, since the best throughput results are the highest ones, transferring as much data as possible in a one second interval. </a:t>
            </a:r>
          </a:p>
          <a:p>
            <a:endParaRPr lang="en-US" noProof="0" dirty="0"/>
          </a:p>
          <a:p>
            <a:r>
              <a:rPr lang="en-US" noProof="0" dirty="0"/>
              <a:t>As I said in the firsts slides for this section, after the installation of the omni-antennas, that will allow signal propagation in all directions, and the fiber cables, these results should show a lot of improvement and fit the requirements. </a:t>
            </a:r>
          </a:p>
        </p:txBody>
      </p:sp>
      <p:sp>
        <p:nvSpPr>
          <p:cNvPr id="4" name="Slide Number Placeholder 3"/>
          <p:cNvSpPr>
            <a:spLocks noGrp="1"/>
          </p:cNvSpPr>
          <p:nvPr>
            <p:ph type="sldNum" sz="quarter" idx="5"/>
          </p:nvPr>
        </p:nvSpPr>
        <p:spPr/>
        <p:txBody>
          <a:bodyPr/>
          <a:lstStyle/>
          <a:p>
            <a:fld id="{38D215B1-5AE8-449F-8BBB-AF3B75A2FE26}" type="slidenum">
              <a:rPr lang="de-DE" smtClean="0"/>
              <a:t>33</a:t>
            </a:fld>
            <a:endParaRPr lang="de-DE"/>
          </a:p>
        </p:txBody>
      </p:sp>
    </p:spTree>
    <p:extLst>
      <p:ext uri="{BB962C8B-B14F-4D97-AF65-F5344CB8AC3E}">
        <p14:creationId xmlns:p14="http://schemas.microsoft.com/office/powerpoint/2010/main" val="260326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Also for the Construction Site, it was possible for the team to use the Rohde and </a:t>
            </a:r>
            <a:r>
              <a:rPr lang="en-US" noProof="0" dirty="0" err="1"/>
              <a:t>Scharz</a:t>
            </a:r>
            <a:r>
              <a:rPr lang="en-US" noProof="0" dirty="0"/>
              <a:t> ROMES and the </a:t>
            </a:r>
            <a:r>
              <a:rPr lang="en-US" noProof="0" dirty="0" err="1"/>
              <a:t>SmartAnalytics</a:t>
            </a:r>
            <a:r>
              <a:rPr lang="en-US" noProof="0" dirty="0"/>
              <a:t> software to acquire data</a:t>
            </a:r>
            <a:r>
              <a:rPr lang="en-US" dirty="0"/>
              <a:t> and analyze them</a:t>
            </a:r>
            <a:r>
              <a:rPr lang="en-US" noProof="0" dirty="0"/>
              <a:t>. With those, it was possible to run signal quality measurements so fast that it is almost continuous, I mean without having to define measurement points like we did for the other tests. In the picture we have the walking test performed in a snail shape starting at the edges until it reaches the circumference of the crane. We walked around for 10 minutes, and the results show kind of a poor coverage for the entire area, as we see represented in orange.</a:t>
            </a:r>
          </a:p>
        </p:txBody>
      </p:sp>
      <p:sp>
        <p:nvSpPr>
          <p:cNvPr id="4" name="Slide Number Placeholder 3"/>
          <p:cNvSpPr>
            <a:spLocks noGrp="1"/>
          </p:cNvSpPr>
          <p:nvPr>
            <p:ph type="sldNum" sz="quarter" idx="5"/>
          </p:nvPr>
        </p:nvSpPr>
        <p:spPr/>
        <p:txBody>
          <a:bodyPr/>
          <a:lstStyle/>
          <a:p>
            <a:fld id="{38D215B1-5AE8-449F-8BBB-AF3B75A2FE26}" type="slidenum">
              <a:rPr lang="de-DE" smtClean="0"/>
              <a:t>34</a:t>
            </a:fld>
            <a:endParaRPr lang="de-DE"/>
          </a:p>
        </p:txBody>
      </p:sp>
    </p:spTree>
    <p:extLst>
      <p:ext uri="{BB962C8B-B14F-4D97-AF65-F5344CB8AC3E}">
        <p14:creationId xmlns:p14="http://schemas.microsoft.com/office/powerpoint/2010/main" val="14704642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 this last graph, we have all of the measurement points acquired in the walkining test regarding signal quality. Since there were so many points, we performed a resample of the data. All this resample does is calculate the average value of all the points in a 3 second interval. This was done using the library Pandas, from Python, and </a:t>
            </a:r>
            <a:r>
              <a:rPr lang="en-US" dirty="0"/>
              <a:t>it made it possible to smooth the curve, so we were able to actually interpret it. </a:t>
            </a:r>
            <a:endParaRPr lang="pt-BR" dirty="0"/>
          </a:p>
          <a:p>
            <a:endParaRPr lang="en-US" dirty="0"/>
          </a:p>
          <a:p>
            <a:r>
              <a:rPr lang="en-US" dirty="0"/>
              <a:t>We already knew </a:t>
            </a:r>
            <a:r>
              <a:rPr lang="en-US"/>
              <a:t>about the</a:t>
            </a:r>
            <a:r>
              <a:rPr lang="en-US" dirty="0"/>
              <a:t> poor coverage in the area, but now we see that this coverage was basically around the -120 dBm. </a:t>
            </a:r>
            <a:r>
              <a:rPr lang="pt-BR" dirty="0"/>
              <a:t>If we highlight the surroundings </a:t>
            </a:r>
            <a:endParaRPr lang="en-US"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35</a:t>
            </a:fld>
            <a:endParaRPr lang="de-DE"/>
          </a:p>
        </p:txBody>
      </p:sp>
    </p:spTree>
    <p:extLst>
      <p:ext uri="{BB962C8B-B14F-4D97-AF65-F5344CB8AC3E}">
        <p14:creationId xmlns:p14="http://schemas.microsoft.com/office/powerpoint/2010/main" val="3389055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We can see that most of the results are contained in a range of -120 plus or minus </a:t>
            </a:r>
            <a:r>
              <a:rPr lang="pt-BR" baseline="0" dirty="0"/>
              <a:t>5 dBm. Just as a remainder, this are temporary results. All of the parameters showed here will be improved when the final setup is done. </a:t>
            </a:r>
            <a:endParaRPr lang="pt-BR"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36</a:t>
            </a:fld>
            <a:endParaRPr lang="de-DE"/>
          </a:p>
        </p:txBody>
      </p:sp>
    </p:spTree>
    <p:extLst>
      <p:ext uri="{BB962C8B-B14F-4D97-AF65-F5344CB8AC3E}">
        <p14:creationId xmlns:p14="http://schemas.microsoft.com/office/powerpoint/2010/main" val="13385521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Ok, so we‘re reaching the end, and I would now like to wrap everything up and present the conclusion for this work. </a:t>
            </a:r>
          </a:p>
        </p:txBody>
      </p:sp>
      <p:sp>
        <p:nvSpPr>
          <p:cNvPr id="4" name="Slide Number Placeholder 3"/>
          <p:cNvSpPr>
            <a:spLocks noGrp="1"/>
          </p:cNvSpPr>
          <p:nvPr>
            <p:ph type="sldNum" sz="quarter" idx="5"/>
          </p:nvPr>
        </p:nvSpPr>
        <p:spPr/>
        <p:txBody>
          <a:bodyPr/>
          <a:lstStyle/>
          <a:p>
            <a:fld id="{38D215B1-5AE8-449F-8BBB-AF3B75A2FE26}" type="slidenum">
              <a:rPr lang="de-DE" smtClean="0"/>
              <a:t>37</a:t>
            </a:fld>
            <a:endParaRPr lang="de-DE"/>
          </a:p>
        </p:txBody>
      </p:sp>
    </p:spTree>
    <p:extLst>
      <p:ext uri="{BB962C8B-B14F-4D97-AF65-F5344CB8AC3E}">
        <p14:creationId xmlns:p14="http://schemas.microsoft.com/office/powerpoint/2010/main" val="7702657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noProof="0" dirty="0"/>
              <a:t>[CLICK] </a:t>
            </a:r>
            <a:r>
              <a:rPr lang="en-US" noProof="0" dirty="0"/>
              <a:t>First of all, we saw that the current limitations highlighted the need for the new implementations in each scenario, both the Underground Mine and the Construction Site, otherwise the use cases would not fully function.</a:t>
            </a:r>
          </a:p>
          <a:p>
            <a:endParaRPr lang="en-US" noProof="0" dirty="0"/>
          </a:p>
          <a:p>
            <a:r>
              <a:rPr lang="en-US" noProof="0" dirty="0"/>
              <a:t>But despite that, this pre investigation was really important, cause it allowed us to investigate the response of several parameters according to the setups, and also provide understanding for future work. </a:t>
            </a:r>
          </a:p>
          <a:p>
            <a:endParaRPr lang="en-US" noProof="0" dirty="0"/>
          </a:p>
          <a:p>
            <a:r>
              <a:rPr lang="en-US" noProof="0" dirty="0"/>
              <a:t>In that sense, after the setups are complete, it‘s expected - and almost certain - that the results will show improvement and fit the requirements set for the use cases. </a:t>
            </a:r>
          </a:p>
          <a:p>
            <a:endParaRPr lang="en-US" noProof="0" dirty="0"/>
          </a:p>
          <a:p>
            <a:r>
              <a:rPr lang="en-US" noProof="0" dirty="0"/>
              <a:t>Finally, for the next steps, it would be interesting to collect partial information in the stages before the completion of the installation, so we can analyze the impact that each component has on the overall architecture of the project, and how important are they for the final result. </a:t>
            </a:r>
          </a:p>
        </p:txBody>
      </p:sp>
      <p:sp>
        <p:nvSpPr>
          <p:cNvPr id="4" name="Slide Number Placeholder 3"/>
          <p:cNvSpPr>
            <a:spLocks noGrp="1"/>
          </p:cNvSpPr>
          <p:nvPr>
            <p:ph type="sldNum" sz="quarter" idx="5"/>
          </p:nvPr>
        </p:nvSpPr>
        <p:spPr/>
        <p:txBody>
          <a:bodyPr/>
          <a:lstStyle/>
          <a:p>
            <a:fld id="{38D215B1-5AE8-449F-8BBB-AF3B75A2FE26}" type="slidenum">
              <a:rPr lang="de-DE" smtClean="0"/>
              <a:t>38</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That‘s</a:t>
            </a:r>
            <a:r>
              <a:rPr lang="de-DE" dirty="0"/>
              <a:t> </a:t>
            </a:r>
            <a:r>
              <a:rPr lang="de-DE" dirty="0" err="1"/>
              <a:t>it</a:t>
            </a:r>
            <a:r>
              <a:rPr lang="de-DE" dirty="0"/>
              <a:t> </a:t>
            </a:r>
            <a:r>
              <a:rPr lang="de-DE" dirty="0" err="1"/>
              <a:t>for</a:t>
            </a:r>
            <a:r>
              <a:rPr lang="de-DE" dirty="0"/>
              <a:t> </a:t>
            </a:r>
            <a:r>
              <a:rPr lang="de-DE" dirty="0" err="1"/>
              <a:t>today</a:t>
            </a:r>
            <a:r>
              <a:rPr lang="de-DE" dirty="0"/>
              <a:t>, </a:t>
            </a:r>
            <a:r>
              <a:rPr lang="de-DE" dirty="0" err="1"/>
              <a:t>everyone</a:t>
            </a:r>
            <a:r>
              <a:rPr lang="de-DE" dirty="0"/>
              <a:t>! </a:t>
            </a:r>
            <a:r>
              <a:rPr lang="de-DE" dirty="0" err="1"/>
              <a:t>Thank</a:t>
            </a:r>
            <a:r>
              <a:rPr lang="de-DE" dirty="0"/>
              <a:t> </a:t>
            </a:r>
            <a:r>
              <a:rPr lang="de-DE" dirty="0" err="1"/>
              <a:t>you</a:t>
            </a:r>
            <a:r>
              <a:rPr lang="de-DE" dirty="0"/>
              <a:t> so </a:t>
            </a:r>
            <a:r>
              <a:rPr lang="de-DE" dirty="0" err="1"/>
              <a:t>much</a:t>
            </a:r>
            <a:r>
              <a:rPr lang="de-DE" dirty="0"/>
              <a:t> </a:t>
            </a:r>
            <a:r>
              <a:rPr lang="de-DE" dirty="0" err="1"/>
              <a:t>the</a:t>
            </a:r>
            <a:r>
              <a:rPr lang="de-DE" dirty="0"/>
              <a:t> </a:t>
            </a:r>
            <a:r>
              <a:rPr lang="de-DE" dirty="0" err="1"/>
              <a:t>attention</a:t>
            </a:r>
            <a:r>
              <a:rPr lang="de-DE" dirty="0"/>
              <a:t> and </a:t>
            </a:r>
            <a:r>
              <a:rPr lang="de-DE" dirty="0" err="1"/>
              <a:t>let</a:t>
            </a:r>
            <a:r>
              <a:rPr lang="de-DE" dirty="0"/>
              <a:t> </a:t>
            </a:r>
            <a:r>
              <a:rPr lang="de-DE" dirty="0" err="1"/>
              <a:t>me</a:t>
            </a:r>
            <a:r>
              <a:rPr lang="de-DE" dirty="0"/>
              <a:t> </a:t>
            </a:r>
            <a:r>
              <a:rPr lang="de-DE" dirty="0" err="1"/>
              <a:t>know</a:t>
            </a:r>
            <a:r>
              <a:rPr lang="de-DE" dirty="0"/>
              <a:t> </a:t>
            </a:r>
            <a:r>
              <a:rPr lang="de-DE" dirty="0" err="1"/>
              <a:t>if</a:t>
            </a:r>
            <a:r>
              <a:rPr lang="de-DE" dirty="0"/>
              <a:t> </a:t>
            </a:r>
            <a:r>
              <a:rPr lang="de-DE" dirty="0" err="1"/>
              <a:t>you</a:t>
            </a:r>
            <a:r>
              <a:rPr lang="de-DE" dirty="0"/>
              <a:t> </a:t>
            </a:r>
            <a:r>
              <a:rPr lang="de-DE" dirty="0" err="1"/>
              <a:t>have</a:t>
            </a:r>
            <a:r>
              <a:rPr lang="de-DE" dirty="0"/>
              <a:t> </a:t>
            </a:r>
            <a:r>
              <a:rPr lang="de-DE" dirty="0" err="1"/>
              <a:t>any</a:t>
            </a:r>
            <a:r>
              <a:rPr lang="de-DE" dirty="0"/>
              <a:t> </a:t>
            </a:r>
            <a:r>
              <a:rPr lang="de-DE" dirty="0" err="1"/>
              <a:t>questions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39</a:t>
            </a:fld>
            <a:endParaRPr lang="de-DE"/>
          </a:p>
        </p:txBody>
      </p:sp>
    </p:spTree>
    <p:extLst>
      <p:ext uri="{BB962C8B-B14F-4D97-AF65-F5344CB8AC3E}">
        <p14:creationId xmlns:p14="http://schemas.microsoft.com/office/powerpoint/2010/main" val="15885105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err="1"/>
              <a:t>Then</a:t>
            </a:r>
            <a:r>
              <a:rPr lang="de-DE"/>
              <a:t> </a:t>
            </a:r>
            <a:r>
              <a:rPr lang="de-DE" err="1"/>
              <a:t>I‘ll</a:t>
            </a:r>
            <a:r>
              <a:rPr lang="de-DE"/>
              <a:t> </a:t>
            </a:r>
            <a:r>
              <a:rPr lang="de-DE" err="1"/>
              <a:t>provide</a:t>
            </a:r>
            <a:r>
              <a:rPr lang="de-DE"/>
              <a:t> a </a:t>
            </a:r>
            <a:r>
              <a:rPr lang="de-DE" err="1"/>
              <a:t>little</a:t>
            </a:r>
            <a:r>
              <a:rPr lang="de-DE"/>
              <a:t> </a:t>
            </a:r>
            <a:r>
              <a:rPr lang="de-DE" err="1"/>
              <a:t>bit</a:t>
            </a:r>
            <a:r>
              <a:rPr lang="de-DE"/>
              <a:t> </a:t>
            </a:r>
            <a:r>
              <a:rPr lang="de-DE" err="1"/>
              <a:t>of</a:t>
            </a:r>
            <a:r>
              <a:rPr lang="de-DE"/>
              <a:t> </a:t>
            </a:r>
            <a:r>
              <a:rPr lang="de-DE" err="1"/>
              <a:t>context</a:t>
            </a:r>
            <a:r>
              <a:rPr lang="de-DE"/>
              <a:t> and </a:t>
            </a:r>
            <a:r>
              <a:rPr lang="de-DE" err="1"/>
              <a:t>explain</a:t>
            </a:r>
            <a:r>
              <a:rPr lang="de-DE"/>
              <a:t> </a:t>
            </a:r>
            <a:r>
              <a:rPr lang="de-DE" err="1"/>
              <a:t>important</a:t>
            </a:r>
            <a:r>
              <a:rPr lang="de-DE"/>
              <a:t> </a:t>
            </a:r>
            <a:r>
              <a:rPr lang="de-DE" err="1"/>
              <a:t>concepts</a:t>
            </a:r>
            <a:r>
              <a:rPr lang="de-DE"/>
              <a:t>, so </a:t>
            </a:r>
            <a:r>
              <a:rPr lang="de-DE" err="1"/>
              <a:t>everyone</a:t>
            </a:r>
            <a:r>
              <a:rPr lang="de-DE"/>
              <a:t> </a:t>
            </a:r>
            <a:r>
              <a:rPr lang="de-DE" err="1"/>
              <a:t>can</a:t>
            </a:r>
            <a:r>
              <a:rPr lang="de-DE"/>
              <a:t> </a:t>
            </a:r>
            <a:r>
              <a:rPr lang="de-DE" err="1"/>
              <a:t>understand</a:t>
            </a:r>
            <a:r>
              <a:rPr lang="de-DE"/>
              <a:t> and follow </a:t>
            </a:r>
            <a:r>
              <a:rPr lang="de-DE" err="1"/>
              <a:t>what</a:t>
            </a:r>
            <a:r>
              <a:rPr lang="de-DE"/>
              <a:t> </a:t>
            </a:r>
            <a:r>
              <a:rPr lang="de-DE" err="1"/>
              <a:t>I‘m</a:t>
            </a:r>
            <a:r>
              <a:rPr lang="de-DE"/>
              <a:t> </a:t>
            </a:r>
            <a:r>
              <a:rPr lang="de-DE" err="1"/>
              <a:t>saying</a:t>
            </a:r>
            <a:r>
              <a:rPr lang="de-DE"/>
              <a:t>.</a:t>
            </a:r>
            <a:r>
              <a:rPr lang="de-DE" dirty="0"/>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Here </a:t>
            </a:r>
            <a:r>
              <a:rPr lang="de-DE" dirty="0" err="1"/>
              <a:t>are</a:t>
            </a:r>
            <a:r>
              <a:rPr lang="de-DE" dirty="0"/>
              <a:t> </a:t>
            </a:r>
            <a:r>
              <a:rPr lang="de-DE" dirty="0" err="1"/>
              <a:t>the</a:t>
            </a:r>
            <a:r>
              <a:rPr lang="de-DE" dirty="0"/>
              <a:t> </a:t>
            </a:r>
            <a:r>
              <a:rPr lang="de-DE" dirty="0" err="1"/>
              <a:t>references</a:t>
            </a:r>
            <a:r>
              <a:rPr lang="de-DE" dirty="0"/>
              <a:t> I </a:t>
            </a:r>
            <a:r>
              <a:rPr lang="de-DE" dirty="0" err="1"/>
              <a:t>used</a:t>
            </a:r>
            <a:r>
              <a:rPr lang="de-DE" dirty="0"/>
              <a:t> </a:t>
            </a:r>
            <a:r>
              <a:rPr lang="de-DE" dirty="0" err="1"/>
              <a:t>for</a:t>
            </a:r>
            <a:r>
              <a:rPr lang="de-DE" dirty="0"/>
              <a:t> </a:t>
            </a:r>
            <a:r>
              <a:rPr lang="de-DE" dirty="0" err="1"/>
              <a:t>this</a:t>
            </a:r>
            <a:r>
              <a:rPr lang="de-DE" dirty="0"/>
              <a:t> </a:t>
            </a:r>
            <a:r>
              <a:rPr lang="de-DE" dirty="0" err="1"/>
              <a:t>slide</a:t>
            </a:r>
            <a:r>
              <a:rPr lang="de-DE" dirty="0"/>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40</a:t>
            </a:fld>
            <a:endParaRPr lang="de-DE"/>
          </a:p>
        </p:txBody>
      </p:sp>
    </p:spTree>
    <p:extLst>
      <p:ext uri="{BB962C8B-B14F-4D97-AF65-F5344CB8AC3E}">
        <p14:creationId xmlns:p14="http://schemas.microsoft.com/office/powerpoint/2010/main" val="1662548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And </a:t>
            </a:r>
            <a:r>
              <a:rPr lang="de-DE" dirty="0" err="1"/>
              <a:t>here</a:t>
            </a:r>
            <a:r>
              <a:rPr lang="de-DE" dirty="0"/>
              <a:t> </a:t>
            </a:r>
            <a:r>
              <a:rPr lang="de-DE" dirty="0" err="1"/>
              <a:t>is</a:t>
            </a:r>
            <a:r>
              <a:rPr lang="de-DE" dirty="0"/>
              <a:t> </a:t>
            </a:r>
            <a:r>
              <a:rPr lang="de-DE" dirty="0" err="1"/>
              <a:t>some</a:t>
            </a:r>
            <a:r>
              <a:rPr lang="de-DE" dirty="0"/>
              <a:t> </a:t>
            </a:r>
            <a:r>
              <a:rPr lang="de-DE" dirty="0" err="1"/>
              <a:t>contact</a:t>
            </a:r>
            <a:r>
              <a:rPr lang="de-DE" dirty="0"/>
              <a:t> </a:t>
            </a:r>
            <a:r>
              <a:rPr lang="de-DE" dirty="0" err="1"/>
              <a:t>information</a:t>
            </a:r>
            <a:r>
              <a:rPr lang="de-DE" dirty="0"/>
              <a:t>, </a:t>
            </a:r>
            <a:r>
              <a:rPr lang="de-DE" dirty="0" err="1"/>
              <a:t>if</a:t>
            </a:r>
            <a:r>
              <a:rPr lang="de-DE" dirty="0"/>
              <a:t> </a:t>
            </a:r>
            <a:r>
              <a:rPr lang="de-DE" dirty="0" err="1"/>
              <a:t>anyone</a:t>
            </a:r>
            <a:r>
              <a:rPr lang="de-DE" dirty="0"/>
              <a:t> </a:t>
            </a:r>
            <a:r>
              <a:rPr lang="de-DE" dirty="0" err="1"/>
              <a:t>wants</a:t>
            </a:r>
            <a:r>
              <a:rPr lang="de-DE" dirty="0"/>
              <a:t> </a:t>
            </a:r>
            <a:r>
              <a:rPr lang="de-DE" dirty="0" err="1"/>
              <a:t>to</a:t>
            </a:r>
            <a:r>
              <a:rPr lang="de-DE" dirty="0"/>
              <a:t> </a:t>
            </a:r>
            <a:r>
              <a:rPr lang="de-DE" dirty="0" err="1"/>
              <a:t>get</a:t>
            </a:r>
            <a:r>
              <a:rPr lang="de-DE" dirty="0"/>
              <a:t> </a:t>
            </a:r>
            <a:r>
              <a:rPr lang="de-DE" dirty="0" err="1"/>
              <a:t>it</a:t>
            </a:r>
            <a:r>
              <a:rPr lang="de-DE" dirty="0"/>
              <a:t> </a:t>
            </a:r>
            <a:r>
              <a:rPr lang="de-DE" dirty="0" err="1"/>
              <a:t>touch</a:t>
            </a:r>
            <a:r>
              <a:rPr lang="de-DE" dirty="0"/>
              <a:t> </a:t>
            </a:r>
            <a:r>
              <a:rPr lang="de-DE" dirty="0" err="1"/>
              <a:t>with</a:t>
            </a:r>
            <a:r>
              <a:rPr lang="de-DE" dirty="0"/>
              <a:t> </a:t>
            </a:r>
            <a:r>
              <a:rPr lang="de-DE" dirty="0" err="1"/>
              <a:t>me</a:t>
            </a:r>
            <a:r>
              <a:rPr lang="de-DE" dirty="0"/>
              <a:t> </a:t>
            </a:r>
            <a:r>
              <a:rPr lang="de-DE" dirty="0" err="1"/>
              <a:t>afterwards</a:t>
            </a:r>
            <a:r>
              <a:rPr lang="de-DE" dirty="0"/>
              <a:t>. </a:t>
            </a:r>
            <a:r>
              <a:rPr lang="de-DE" dirty="0" err="1"/>
              <a:t>Thanks</a:t>
            </a:r>
            <a:r>
              <a:rPr lang="de-DE" dirty="0"/>
              <a:t> </a:t>
            </a:r>
            <a:r>
              <a:rPr lang="de-DE" dirty="0" err="1"/>
              <a:t>again</a:t>
            </a:r>
            <a:r>
              <a:rPr lang="de-DE" dirty="0"/>
              <a:t>! </a:t>
            </a:r>
            <a:r>
              <a:rPr lang="de-DE" dirty="0">
                <a:sym typeface="Wingdings" panose="05000000000000000000" pitchFamily="2" charset="2"/>
              </a:rPr>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41</a:t>
            </a:fld>
            <a:endParaRPr lang="de-DE"/>
          </a:p>
        </p:txBody>
      </p:sp>
    </p:spTree>
    <p:extLst>
      <p:ext uri="{BB962C8B-B14F-4D97-AF65-F5344CB8AC3E}">
        <p14:creationId xmlns:p14="http://schemas.microsoft.com/office/powerpoint/2010/main" val="832253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Most </a:t>
            </a:r>
            <a:r>
              <a:rPr lang="de-DE" err="1"/>
              <a:t>importantly</a:t>
            </a:r>
            <a:r>
              <a:rPr lang="de-DE"/>
              <a:t>, </a:t>
            </a:r>
            <a:r>
              <a:rPr lang="de-DE" err="1"/>
              <a:t>we</a:t>
            </a:r>
            <a:r>
              <a:rPr lang="de-DE"/>
              <a:t> </a:t>
            </a:r>
            <a:r>
              <a:rPr lang="de-DE" err="1"/>
              <a:t>come</a:t>
            </a:r>
            <a:r>
              <a:rPr lang="de-DE"/>
              <a:t> </a:t>
            </a:r>
            <a:r>
              <a:rPr lang="de-DE" err="1"/>
              <a:t>to</a:t>
            </a:r>
            <a:r>
              <a:rPr lang="de-DE"/>
              <a:t> </a:t>
            </a:r>
            <a:r>
              <a:rPr lang="de-DE" err="1"/>
              <a:t>the</a:t>
            </a:r>
            <a:r>
              <a:rPr lang="de-DE"/>
              <a:t> </a:t>
            </a:r>
            <a:r>
              <a:rPr lang="de-DE" err="1"/>
              <a:t>measurement</a:t>
            </a:r>
            <a:r>
              <a:rPr lang="de-DE"/>
              <a:t> </a:t>
            </a:r>
            <a:r>
              <a:rPr lang="de-DE" err="1"/>
              <a:t>section</a:t>
            </a:r>
            <a:r>
              <a:rPr lang="de-DE"/>
              <a:t>. Here </a:t>
            </a:r>
            <a:r>
              <a:rPr lang="de-DE" err="1"/>
              <a:t>I‘ll</a:t>
            </a:r>
            <a:r>
              <a:rPr lang="de-DE"/>
              <a:t> </a:t>
            </a:r>
            <a:r>
              <a:rPr lang="de-DE" err="1"/>
              <a:t>let</a:t>
            </a:r>
            <a:r>
              <a:rPr lang="de-DE"/>
              <a:t> </a:t>
            </a:r>
            <a:r>
              <a:rPr lang="de-DE" err="1"/>
              <a:t>you</a:t>
            </a:r>
            <a:r>
              <a:rPr lang="de-DE"/>
              <a:t> </a:t>
            </a:r>
            <a:r>
              <a:rPr lang="de-DE" err="1"/>
              <a:t>know</a:t>
            </a:r>
            <a:r>
              <a:rPr lang="de-DE"/>
              <a:t> </a:t>
            </a:r>
            <a:r>
              <a:rPr lang="de-DE" err="1"/>
              <a:t>what</a:t>
            </a:r>
            <a:r>
              <a:rPr lang="de-DE"/>
              <a:t> was </a:t>
            </a:r>
            <a:r>
              <a:rPr lang="de-DE" err="1"/>
              <a:t>done</a:t>
            </a:r>
            <a:r>
              <a:rPr lang="de-DE"/>
              <a:t>, </a:t>
            </a:r>
            <a:r>
              <a:rPr lang="de-DE" err="1"/>
              <a:t>which</a:t>
            </a:r>
            <a:r>
              <a:rPr lang="de-DE"/>
              <a:t> </a:t>
            </a:r>
            <a:r>
              <a:rPr lang="de-DE" err="1"/>
              <a:t>kind</a:t>
            </a:r>
            <a:r>
              <a:rPr lang="de-DE"/>
              <a:t> </a:t>
            </a:r>
            <a:r>
              <a:rPr lang="de-DE" err="1"/>
              <a:t>of</a:t>
            </a:r>
            <a:r>
              <a:rPr lang="de-DE"/>
              <a:t> </a:t>
            </a:r>
            <a:r>
              <a:rPr lang="de-DE" err="1"/>
              <a:t>tests</a:t>
            </a:r>
            <a:r>
              <a:rPr lang="de-DE"/>
              <a:t>, </a:t>
            </a:r>
            <a:r>
              <a:rPr lang="de-DE" err="1"/>
              <a:t>measurements</a:t>
            </a:r>
            <a:r>
              <a:rPr lang="de-DE"/>
              <a:t>, </a:t>
            </a:r>
            <a:r>
              <a:rPr lang="de-DE" err="1"/>
              <a:t>results</a:t>
            </a:r>
            <a:r>
              <a:rPr lang="de-DE"/>
              <a:t> and all </a:t>
            </a:r>
            <a:r>
              <a:rPr lang="de-DE" err="1"/>
              <a:t>of</a:t>
            </a:r>
            <a:r>
              <a:rPr lang="de-DE"/>
              <a:t> </a:t>
            </a:r>
            <a:r>
              <a:rPr lang="de-DE" err="1"/>
              <a:t>the</a:t>
            </a:r>
            <a:r>
              <a:rPr lang="de-DE"/>
              <a:t> </a:t>
            </a:r>
            <a:r>
              <a:rPr lang="de-DE" err="1"/>
              <a:t>analysis</a:t>
            </a:r>
            <a:r>
              <a:rPr lang="de-DE"/>
              <a:t> </a:t>
            </a:r>
            <a:r>
              <a:rPr lang="de-DE" err="1"/>
              <a:t>we</a:t>
            </a:r>
            <a:r>
              <a:rPr lang="de-DE"/>
              <a:t> </a:t>
            </a:r>
            <a:r>
              <a:rPr lang="de-DE" err="1"/>
              <a:t>performed</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By </a:t>
            </a:r>
            <a:r>
              <a:rPr lang="de-DE" err="1"/>
              <a:t>the</a:t>
            </a:r>
            <a:r>
              <a:rPr lang="de-DE"/>
              <a:t> end, </a:t>
            </a:r>
            <a:r>
              <a:rPr lang="de-DE" err="1"/>
              <a:t>I‘ll</a:t>
            </a:r>
            <a:r>
              <a:rPr lang="de-DE"/>
              <a:t> </a:t>
            </a:r>
            <a:r>
              <a:rPr lang="de-DE" err="1"/>
              <a:t>wrap</a:t>
            </a:r>
            <a:r>
              <a:rPr lang="de-DE"/>
              <a:t> </a:t>
            </a:r>
            <a:r>
              <a:rPr lang="de-DE" err="1"/>
              <a:t>everything</a:t>
            </a:r>
            <a:r>
              <a:rPr lang="de-DE"/>
              <a:t> </a:t>
            </a:r>
            <a:r>
              <a:rPr lang="de-DE" err="1"/>
              <a:t>up</a:t>
            </a:r>
            <a:r>
              <a:rPr lang="de-DE"/>
              <a:t>, </a:t>
            </a:r>
            <a:r>
              <a:rPr lang="de-DE" err="1"/>
              <a:t>present</a:t>
            </a:r>
            <a:r>
              <a:rPr lang="de-DE"/>
              <a:t> </a:t>
            </a:r>
            <a:r>
              <a:rPr lang="de-DE" err="1"/>
              <a:t>the</a:t>
            </a:r>
            <a:r>
              <a:rPr lang="de-DE"/>
              <a:t> </a:t>
            </a:r>
            <a:r>
              <a:rPr lang="de-DE" err="1"/>
              <a:t>conclusion</a:t>
            </a:r>
            <a:r>
              <a:rPr lang="de-DE"/>
              <a:t> </a:t>
            </a:r>
            <a:r>
              <a:rPr lang="de-DE" err="1"/>
              <a:t>of</a:t>
            </a:r>
            <a:r>
              <a:rPr lang="de-DE"/>
              <a:t> </a:t>
            </a:r>
            <a:r>
              <a:rPr lang="de-DE" err="1"/>
              <a:t>this</a:t>
            </a:r>
            <a:r>
              <a:rPr lang="de-DE"/>
              <a:t> </a:t>
            </a:r>
            <a:r>
              <a:rPr lang="de-DE" err="1"/>
              <a:t>work</a:t>
            </a:r>
            <a:r>
              <a:rPr lang="de-DE"/>
              <a:t>, and bring </a:t>
            </a:r>
            <a:r>
              <a:rPr lang="de-DE" err="1"/>
              <a:t>the</a:t>
            </a:r>
            <a:r>
              <a:rPr lang="de-DE"/>
              <a:t> </a:t>
            </a:r>
            <a:r>
              <a:rPr lang="de-DE" err="1"/>
              <a:t>following</a:t>
            </a:r>
            <a:r>
              <a:rPr lang="de-DE"/>
              <a:t> </a:t>
            </a:r>
            <a:r>
              <a:rPr lang="de-DE" err="1"/>
              <a:t>steps</a:t>
            </a:r>
            <a:r>
              <a:rPr lang="de-DE"/>
              <a:t> </a:t>
            </a:r>
            <a:r>
              <a:rPr lang="de-DE" err="1"/>
              <a:t>for</a:t>
            </a:r>
            <a:r>
              <a:rPr lang="de-DE"/>
              <a:t> </a:t>
            </a:r>
            <a:r>
              <a:rPr lang="de-DE" err="1"/>
              <a:t>further</a:t>
            </a:r>
            <a:r>
              <a:rPr lang="de-DE"/>
              <a:t> </a:t>
            </a:r>
            <a:r>
              <a:rPr lang="de-DE" err="1"/>
              <a:t>studies</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a:t>Well, I gave you a ton of information now, but let‘s start slow, step by step, from the beginning. I‘ll tell you a little bit about how we came to the technology we have today, how 5G evolved and how does it all relate to the NAMICO project. </a:t>
            </a:r>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a:t>
            </a:r>
            <a:r>
              <a:rPr lang="pt-BR" b="1" dirty="0"/>
              <a:t>[CLICK]</a:t>
            </a:r>
            <a:r>
              <a:rPr lang="pt-BR" dirty="0"/>
              <a:t>, due to a demand for faster communication in the world. We began with 1G, the first generation. </a:t>
            </a:r>
          </a:p>
          <a:p>
            <a:r>
              <a:rPr lang="pt-BR" dirty="0"/>
              <a:t>It </a:t>
            </a:r>
            <a:r>
              <a:rPr lang="pt-BR" dirty="0" err="1"/>
              <a:t>was</a:t>
            </a:r>
            <a:r>
              <a:rPr lang="pt-BR" dirty="0"/>
              <a:t> </a:t>
            </a:r>
            <a:r>
              <a:rPr lang="pt-BR" dirty="0" err="1"/>
              <a:t>actually</a:t>
            </a:r>
            <a:r>
              <a:rPr lang="pt-BR" dirty="0"/>
              <a:t> </a:t>
            </a:r>
            <a:r>
              <a:rPr lang="pt-BR" dirty="0" err="1"/>
              <a:t>very</a:t>
            </a:r>
            <a:r>
              <a:rPr lang="pt-BR" dirty="0"/>
              <a:t> </a:t>
            </a:r>
            <a:r>
              <a:rPr lang="pt-BR" dirty="0" err="1"/>
              <a:t>basic</a:t>
            </a:r>
            <a:r>
              <a:rPr lang="pt-BR" dirty="0"/>
              <a:t>, only for mobile </a:t>
            </a:r>
            <a:r>
              <a:rPr lang="pt-BR" dirty="0" err="1"/>
              <a:t>telephony</a:t>
            </a:r>
            <a:r>
              <a:rPr lang="pt-BR" dirty="0"/>
              <a:t> </a:t>
            </a:r>
            <a:r>
              <a:rPr lang="pt-BR" dirty="0" err="1"/>
              <a:t>and</a:t>
            </a:r>
            <a:r>
              <a:rPr lang="pt-BR" dirty="0"/>
              <a:t> </a:t>
            </a:r>
            <a:r>
              <a:rPr lang="pt-BR" dirty="0" err="1"/>
              <a:t>phone</a:t>
            </a:r>
            <a:r>
              <a:rPr lang="pt-BR" dirty="0"/>
              <a:t> </a:t>
            </a:r>
            <a:r>
              <a:rPr lang="pt-BR" dirty="0" err="1"/>
              <a:t>calls</a:t>
            </a:r>
            <a:r>
              <a:rPr lang="pt-BR" dirty="0"/>
              <a:t>, </a:t>
            </a:r>
            <a:r>
              <a:rPr lang="pt-BR" dirty="0" err="1"/>
              <a:t>security</a:t>
            </a:r>
            <a:r>
              <a:rPr lang="pt-BR" dirty="0"/>
              <a:t> </a:t>
            </a:r>
            <a:r>
              <a:rPr lang="pt-BR" dirty="0" err="1"/>
              <a:t>was</a:t>
            </a:r>
            <a:r>
              <a:rPr lang="pt-BR" dirty="0"/>
              <a:t> </a:t>
            </a:r>
            <a:r>
              <a:rPr lang="pt-BR" dirty="0" err="1"/>
              <a:t>not</a:t>
            </a:r>
            <a:r>
              <a:rPr lang="pt-BR" dirty="0"/>
              <a:t> a high priority.</a:t>
            </a:r>
            <a:endParaRPr lang="pt-BR" dirty="0">
              <a:cs typeface="Calibri"/>
            </a:endParaRPr>
          </a:p>
          <a:p>
            <a:endParaRPr lang="pt-BR" dirty="0"/>
          </a:p>
          <a:p>
            <a:r>
              <a:rPr lang="pt-BR" dirty="0"/>
              <a:t>Then came 2G </a:t>
            </a:r>
            <a:r>
              <a:rPr lang="pt-BR" b="1" dirty="0"/>
              <a:t>[CLICK]</a:t>
            </a:r>
            <a:r>
              <a:rPr lang="pt-BR" dirty="0"/>
              <a:t>, </a:t>
            </a:r>
            <a:r>
              <a:rPr lang="pt-BR" dirty="0" err="1"/>
              <a:t>improving</a:t>
            </a:r>
            <a:r>
              <a:rPr lang="pt-BR" dirty="0"/>
              <a:t> </a:t>
            </a:r>
            <a:r>
              <a:rPr lang="pt-BR" dirty="0" err="1"/>
              <a:t>the</a:t>
            </a:r>
            <a:r>
              <a:rPr lang="pt-BR" dirty="0"/>
              <a:t> </a:t>
            </a:r>
            <a:r>
              <a:rPr lang="pt-BR" dirty="0" err="1"/>
              <a:t>phones</a:t>
            </a:r>
            <a:r>
              <a:rPr lang="pt-BR" dirty="0"/>
              <a:t> </a:t>
            </a:r>
            <a:r>
              <a:rPr lang="pt-BR" dirty="0" err="1"/>
              <a:t>with</a:t>
            </a:r>
            <a:r>
              <a:rPr lang="pt-BR" dirty="0"/>
              <a:t> </a:t>
            </a:r>
            <a:r>
              <a:rPr lang="pt-BR" dirty="0" err="1"/>
              <a:t>text</a:t>
            </a:r>
            <a:r>
              <a:rPr lang="pt-BR" dirty="0"/>
              <a:t> </a:t>
            </a:r>
            <a:r>
              <a:rPr lang="pt-BR" dirty="0" err="1"/>
              <a:t>messages</a:t>
            </a:r>
            <a:r>
              <a:rPr lang="pt-BR" dirty="0"/>
              <a:t> </a:t>
            </a:r>
            <a:r>
              <a:rPr lang="pt-BR" dirty="0" err="1"/>
              <a:t>and</a:t>
            </a:r>
            <a:r>
              <a:rPr lang="pt-BR" dirty="0"/>
              <a:t> SMS, </a:t>
            </a:r>
            <a:r>
              <a:rPr lang="pt-BR" dirty="0" err="1"/>
              <a:t>besides</a:t>
            </a:r>
            <a:r>
              <a:rPr lang="pt-BR" dirty="0"/>
              <a:t> </a:t>
            </a:r>
            <a:r>
              <a:rPr lang="pt-BR" dirty="0" err="1"/>
              <a:t>enabling</a:t>
            </a:r>
            <a:r>
              <a:rPr lang="pt-BR" dirty="0"/>
              <a:t> </a:t>
            </a:r>
            <a:r>
              <a:rPr lang="pt-BR" dirty="0" err="1"/>
              <a:t>calls</a:t>
            </a:r>
            <a:r>
              <a:rPr lang="pt-BR" dirty="0"/>
              <a:t> </a:t>
            </a:r>
            <a:r>
              <a:rPr lang="pt-BR" dirty="0" err="1"/>
              <a:t>outside</a:t>
            </a:r>
            <a:r>
              <a:rPr lang="pt-BR" dirty="0"/>
              <a:t> </a:t>
            </a:r>
            <a:r>
              <a:rPr lang="pt-BR" dirty="0" err="1"/>
              <a:t>the</a:t>
            </a:r>
            <a:r>
              <a:rPr lang="pt-BR" dirty="0"/>
              <a:t> </a:t>
            </a:r>
            <a:r>
              <a:rPr lang="pt-BR" dirty="0" err="1"/>
              <a:t>geographic</a:t>
            </a:r>
            <a:r>
              <a:rPr lang="pt-BR" dirty="0"/>
              <a:t> </a:t>
            </a:r>
            <a:r>
              <a:rPr lang="pt-BR" dirty="0" err="1"/>
              <a:t>coverage</a:t>
            </a:r>
            <a:r>
              <a:rPr lang="pt-BR" dirty="0"/>
              <a:t> </a:t>
            </a:r>
            <a:r>
              <a:rPr lang="pt-BR" dirty="0" err="1"/>
              <a:t>area</a:t>
            </a:r>
            <a:r>
              <a:rPr lang="pt-BR" dirty="0"/>
              <a:t> – </a:t>
            </a:r>
            <a:r>
              <a:rPr lang="pt-BR" dirty="0" err="1"/>
              <a:t>which</a:t>
            </a:r>
            <a:r>
              <a:rPr lang="pt-BR" dirty="0"/>
              <a:t> </a:t>
            </a:r>
            <a:r>
              <a:rPr lang="pt-BR" dirty="0" err="1"/>
              <a:t>is</a:t>
            </a:r>
            <a:r>
              <a:rPr lang="pt-BR" dirty="0"/>
              <a:t> </a:t>
            </a:r>
            <a:r>
              <a:rPr lang="pt-BR" dirty="0" err="1"/>
              <a:t>the</a:t>
            </a:r>
            <a:r>
              <a:rPr lang="pt-BR" dirty="0"/>
              <a:t> roaming as </a:t>
            </a:r>
            <a:r>
              <a:rPr lang="pt-BR" dirty="0" err="1"/>
              <a:t>we</a:t>
            </a:r>
            <a:r>
              <a:rPr lang="pt-BR" dirty="0"/>
              <a:t> </a:t>
            </a:r>
            <a:r>
              <a:rPr lang="pt-BR" dirty="0" err="1"/>
              <a:t>know</a:t>
            </a:r>
            <a:r>
              <a:rPr lang="pt-BR" dirty="0"/>
              <a:t>. </a:t>
            </a:r>
            <a:endParaRPr lang="pt-BR" dirty="0">
              <a:cs typeface="Calibri"/>
            </a:endParaRPr>
          </a:p>
          <a:p>
            <a:endParaRPr lang="pt-BR" dirty="0"/>
          </a:p>
          <a:p>
            <a:r>
              <a:rPr lang="pt-BR" dirty="0"/>
              <a:t>In 3G </a:t>
            </a:r>
            <a:r>
              <a:rPr lang="pt-BR" b="1" dirty="0"/>
              <a:t>[CLICK]</a:t>
            </a:r>
            <a:r>
              <a:rPr lang="pt-BR" dirty="0"/>
              <a:t>, the telephones started to shrink in size, and came the possibily to web browse. The internet started to gain popularity and the </a:t>
            </a:r>
            <a:r>
              <a:rPr lang="pt-BR" dirty="0" err="1"/>
              <a:t>industry</a:t>
            </a:r>
            <a:r>
              <a:rPr lang="pt-BR" dirty="0"/>
              <a:t> </a:t>
            </a:r>
            <a:r>
              <a:rPr lang="pt-BR" dirty="0" err="1"/>
              <a:t>was</a:t>
            </a:r>
            <a:r>
              <a:rPr lang="pt-BR" dirty="0"/>
              <a:t> </a:t>
            </a:r>
            <a:r>
              <a:rPr lang="pt-BR" dirty="0" err="1"/>
              <a:t>pushed</a:t>
            </a:r>
            <a:r>
              <a:rPr lang="pt-BR" dirty="0"/>
              <a:t> </a:t>
            </a:r>
            <a:r>
              <a:rPr lang="pt-BR" dirty="0" err="1"/>
              <a:t>to</a:t>
            </a:r>
            <a:r>
              <a:rPr lang="pt-BR" dirty="0"/>
              <a:t> evolve to the next generation, 4G </a:t>
            </a:r>
            <a:r>
              <a:rPr lang="pt-BR" b="1" dirty="0"/>
              <a:t>[CLICK]</a:t>
            </a:r>
            <a:r>
              <a:rPr lang="pt-BR" dirty="0"/>
              <a:t>. </a:t>
            </a:r>
          </a:p>
          <a:p>
            <a:r>
              <a:rPr lang="pt-BR" dirty="0"/>
              <a:t>Here, the possibility of video consumption arose along with way higher data speeds. </a:t>
            </a:r>
          </a:p>
          <a:p>
            <a:endParaRPr lang="pt-BR" dirty="0"/>
          </a:p>
          <a:p>
            <a:r>
              <a:rPr lang="pt-BR" dirty="0"/>
              <a:t>Finally, </a:t>
            </a:r>
            <a:r>
              <a:rPr lang="pt-BR" b="1" dirty="0"/>
              <a:t>[CLICK]</a:t>
            </a:r>
            <a:r>
              <a:rPr lang="pt-BR" dirty="0"/>
              <a:t> 5G brought the digitization of the industry and the development of the IoT, which is the Internet of Things. It brings a faster and safer network that allows communication between billions of devices, making the ideal </a:t>
            </a:r>
            <a:r>
              <a:rPr lang="pt-BR" dirty="0" err="1"/>
              <a:t>parameters</a:t>
            </a:r>
            <a:r>
              <a:rPr lang="pt-BR" dirty="0"/>
              <a:t> </a:t>
            </a:r>
            <a:r>
              <a:rPr lang="pt-BR" dirty="0" err="1"/>
              <a:t>available</a:t>
            </a:r>
            <a:r>
              <a:rPr lang="pt-BR" dirty="0"/>
              <a:t> for </a:t>
            </a:r>
            <a:r>
              <a:rPr lang="pt-BR" dirty="0" err="1"/>
              <a:t>each</a:t>
            </a:r>
            <a:r>
              <a:rPr lang="pt-BR" dirty="0"/>
              <a:t> use case </a:t>
            </a:r>
            <a:r>
              <a:rPr lang="pt-BR" dirty="0" err="1"/>
              <a:t>that</a:t>
            </a:r>
            <a:r>
              <a:rPr lang="pt-BR" dirty="0"/>
              <a:t> </a:t>
            </a:r>
            <a:r>
              <a:rPr lang="pt-BR" dirty="0" err="1"/>
              <a:t>we'll</a:t>
            </a:r>
            <a:r>
              <a:rPr lang="pt-BR" dirty="0"/>
              <a:t> </a:t>
            </a:r>
            <a:r>
              <a:rPr lang="pt-BR" dirty="0" err="1"/>
              <a:t>see</a:t>
            </a:r>
            <a:r>
              <a:rPr lang="pt-BR"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a:t>So </a:t>
            </a:r>
            <a:r>
              <a:rPr lang="de-DE" err="1"/>
              <a:t>it‘s</a:t>
            </a:r>
            <a:r>
              <a:rPr lang="de-DE"/>
              <a:t> </a:t>
            </a:r>
            <a:r>
              <a:rPr lang="de-DE" err="1"/>
              <a:t>because</a:t>
            </a:r>
            <a:r>
              <a:rPr lang="de-DE"/>
              <a:t> </a:t>
            </a:r>
            <a:r>
              <a:rPr lang="de-DE" err="1"/>
              <a:t>of</a:t>
            </a:r>
            <a:r>
              <a:rPr lang="de-DE"/>
              <a:t> </a:t>
            </a:r>
            <a:r>
              <a:rPr lang="de-DE" err="1"/>
              <a:t>this</a:t>
            </a:r>
            <a:r>
              <a:rPr lang="de-DE"/>
              <a:t> </a:t>
            </a:r>
            <a:r>
              <a:rPr lang="de-DE" err="1"/>
              <a:t>kind</a:t>
            </a:r>
            <a:r>
              <a:rPr lang="de-DE"/>
              <a:t> </a:t>
            </a:r>
            <a:r>
              <a:rPr lang="de-DE" err="1"/>
              <a:t>of</a:t>
            </a:r>
            <a:r>
              <a:rPr lang="de-DE"/>
              <a:t> </a:t>
            </a:r>
            <a:r>
              <a:rPr lang="de-DE" err="1"/>
              <a:t>flexibility</a:t>
            </a:r>
            <a:r>
              <a:rPr lang="de-DE"/>
              <a:t> </a:t>
            </a:r>
            <a:r>
              <a:rPr lang="de-DE" err="1"/>
              <a:t>that</a:t>
            </a:r>
            <a:r>
              <a:rPr lang="de-DE"/>
              <a:t> 5G </a:t>
            </a:r>
            <a:r>
              <a:rPr lang="de-DE" err="1"/>
              <a:t>becomes</a:t>
            </a:r>
            <a:r>
              <a:rPr lang="de-DE"/>
              <a:t> ideal </a:t>
            </a:r>
            <a:r>
              <a:rPr lang="de-DE" err="1"/>
              <a:t>for</a:t>
            </a:r>
            <a:r>
              <a:rPr lang="de-DE"/>
              <a:t> </a:t>
            </a:r>
            <a:r>
              <a:rPr lang="de-DE" err="1"/>
              <a:t>application</a:t>
            </a:r>
            <a:r>
              <a:rPr lang="de-DE"/>
              <a:t> and was </a:t>
            </a:r>
            <a:r>
              <a:rPr lang="de-DE" err="1"/>
              <a:t>chosen</a:t>
            </a:r>
            <a:r>
              <a:rPr lang="de-DE"/>
              <a:t> in </a:t>
            </a:r>
            <a:r>
              <a:rPr lang="de-DE" err="1"/>
              <a:t>the</a:t>
            </a:r>
            <a:r>
              <a:rPr lang="de-DE"/>
              <a:t> 5G.NAMICO </a:t>
            </a:r>
            <a:r>
              <a:rPr lang="de-DE" err="1"/>
              <a:t>project</a:t>
            </a:r>
            <a:r>
              <a:rPr lang="de-DE"/>
              <a:t>. The Network, Adaptive Mining and Construction </a:t>
            </a:r>
            <a:r>
              <a:rPr lang="de-DE" err="1"/>
              <a:t>project</a:t>
            </a:r>
            <a:r>
              <a:rPr lang="de-DE"/>
              <a:t> was </a:t>
            </a:r>
            <a:r>
              <a:rPr lang="de-DE" err="1"/>
              <a:t>funded</a:t>
            </a:r>
            <a:r>
              <a:rPr lang="de-DE"/>
              <a:t> </a:t>
            </a:r>
            <a:r>
              <a:rPr lang="de-DE" err="1"/>
              <a:t>by</a:t>
            </a:r>
            <a:r>
              <a:rPr lang="de-DE"/>
              <a:t> </a:t>
            </a:r>
            <a:r>
              <a:rPr lang="de-DE" err="1"/>
              <a:t>the</a:t>
            </a:r>
            <a:r>
              <a:rPr lang="de-DE"/>
              <a:t> North Rhine-</a:t>
            </a:r>
            <a:r>
              <a:rPr lang="de-DE" err="1"/>
              <a:t>Westphalia</a:t>
            </a:r>
            <a:r>
              <a:rPr lang="de-DE"/>
              <a:t>, </a:t>
            </a:r>
            <a:r>
              <a:rPr lang="de-DE" err="1"/>
              <a:t>which</a:t>
            </a:r>
            <a:r>
              <a:rPr lang="de-DE"/>
              <a:t> </a:t>
            </a:r>
            <a:r>
              <a:rPr lang="de-DE" err="1"/>
              <a:t>is</a:t>
            </a:r>
            <a:r>
              <a:rPr lang="de-DE"/>
              <a:t> </a:t>
            </a:r>
            <a:r>
              <a:rPr lang="de-DE" err="1"/>
              <a:t>the</a:t>
            </a:r>
            <a:r>
              <a:rPr lang="de-DE"/>
              <a:t> </a:t>
            </a:r>
            <a:r>
              <a:rPr lang="de-DE" err="1"/>
              <a:t>biggest</a:t>
            </a:r>
            <a:r>
              <a:rPr lang="de-DE"/>
              <a:t> </a:t>
            </a:r>
            <a:r>
              <a:rPr lang="de-DE" err="1"/>
              <a:t>state</a:t>
            </a:r>
            <a:r>
              <a:rPr lang="de-DE"/>
              <a:t> </a:t>
            </a:r>
            <a:r>
              <a:rPr lang="de-DE" err="1"/>
              <a:t>of</a:t>
            </a:r>
            <a:r>
              <a:rPr lang="de-DE"/>
              <a:t> Germany, and </a:t>
            </a:r>
            <a:r>
              <a:rPr lang="de-DE" err="1"/>
              <a:t>has</a:t>
            </a:r>
            <a:r>
              <a:rPr lang="de-DE"/>
              <a:t> </a:t>
            </a:r>
            <a:r>
              <a:rPr lang="de-DE" err="1"/>
              <a:t>the</a:t>
            </a:r>
            <a:r>
              <a:rPr lang="de-DE"/>
              <a:t> </a:t>
            </a:r>
            <a:r>
              <a:rPr lang="de-DE" err="1"/>
              <a:t>responsability</a:t>
            </a:r>
            <a:r>
              <a:rPr lang="de-DE"/>
              <a:t> </a:t>
            </a:r>
            <a:r>
              <a:rPr lang="de-DE" err="1"/>
              <a:t>to</a:t>
            </a:r>
            <a:r>
              <a:rPr lang="de-DE"/>
              <a:t> </a:t>
            </a:r>
            <a:r>
              <a:rPr lang="de-DE" err="1"/>
              <a:t>develop</a:t>
            </a:r>
            <a:r>
              <a:rPr lang="de-DE"/>
              <a:t> a 5G </a:t>
            </a:r>
            <a:r>
              <a:rPr lang="de-DE" err="1"/>
              <a:t>connection</a:t>
            </a:r>
            <a:r>
              <a:rPr lang="de-DE"/>
              <a:t> on a </a:t>
            </a:r>
            <a:r>
              <a:rPr lang="de-DE" err="1"/>
              <a:t>construction</a:t>
            </a:r>
            <a:r>
              <a:rPr lang="de-DE"/>
              <a:t> </a:t>
            </a:r>
            <a:r>
              <a:rPr lang="de-DE" err="1"/>
              <a:t>site</a:t>
            </a:r>
            <a:r>
              <a:rPr lang="de-DE"/>
              <a:t> and in an </a:t>
            </a:r>
            <a:r>
              <a:rPr lang="de-DE" err="1"/>
              <a:t>underground</a:t>
            </a:r>
            <a:r>
              <a:rPr lang="de-DE"/>
              <a:t> </a:t>
            </a:r>
            <a:r>
              <a:rPr lang="de-DE" err="1"/>
              <a:t>mine</a:t>
            </a:r>
            <a:r>
              <a:rPr lang="de-DE"/>
              <a:t>. </a:t>
            </a:r>
            <a:endParaRPr lang="en-US"/>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e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e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a:xfrm>
            <a:off x="1309947" y="6455836"/>
            <a:ext cx="864000" cy="123111"/>
          </a:xfrm>
          <a:prstGeom prst="rect">
            <a:avLst/>
          </a:prstGeom>
        </p:spPr>
        <p:txBody>
          <a:bodyPr/>
          <a:lstStyle/>
          <a:p>
            <a:fld id="{E9D4AEBA-75F2-49AC-8A3E-9F43C1D0CA90}" type="datetime1">
              <a:rPr lang="de-DE" noProof="0" smtClean="0"/>
              <a:t>11.07.2023</a:t>
            </a:fld>
            <a:endParaRPr lang="de-DE" noProof="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12" name="Foliennummernplatzhalter 8">
            <a:extLst>
              <a:ext uri="{FF2B5EF4-FFF2-40B4-BE49-F238E27FC236}">
                <a16:creationId xmlns:a16="http://schemas.microsoft.com/office/drawing/2014/main" id="{064BE33F-7E80-DE01-4F05-0AAEE4B21F4D}"/>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5F907900-601C-5347-722C-96445F298E4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a:t>Headline, Frutiger Bd 20 </a:t>
            </a:r>
            <a:r>
              <a:rPr lang="de-DE" err="1"/>
              <a:t>pt</a:t>
            </a:r>
            <a:endParaRPr lang="de-DE"/>
          </a:p>
          <a:p>
            <a:pPr lvl="1"/>
            <a:r>
              <a:rPr lang="de-DE"/>
              <a:t>—</a:t>
            </a:r>
          </a:p>
          <a:p>
            <a:pPr lvl="2"/>
            <a:r>
              <a:rPr lang="de-DE"/>
              <a:t>Frutiger LT </a:t>
            </a:r>
            <a:r>
              <a:rPr lang="de-DE" err="1"/>
              <a:t>Com</a:t>
            </a:r>
            <a:r>
              <a:rPr lang="de-DE"/>
              <a:t> Lt 16 </a:t>
            </a:r>
            <a:r>
              <a:rPr lang="de-DE" err="1"/>
              <a:t>pt</a:t>
            </a:r>
            <a:r>
              <a:rPr lang="de-DE"/>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a:xfrm>
            <a:off x="1309947" y="6455836"/>
            <a:ext cx="864000" cy="123111"/>
          </a:xfrm>
          <a:prstGeom prst="rect">
            <a:avLst/>
          </a:prstGeom>
        </p:spPr>
        <p:txBody>
          <a:bodyPr/>
          <a:lstStyle/>
          <a:p>
            <a:fld id="{4577153A-90C6-4072-9E9F-1F2862178069}" type="datetime1">
              <a:rPr lang="de-DE" noProof="0" smtClean="0"/>
              <a:t>11.07.2023</a:t>
            </a:fld>
            <a:endParaRPr lang="de-DE" noProof="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00</a:t>
            </a:r>
          </a:p>
          <a:p>
            <a:pPr lvl="1"/>
            <a:r>
              <a:rPr lang="de-DE"/>
              <a:t>—</a:t>
            </a:r>
          </a:p>
          <a:p>
            <a:pPr lvl="2"/>
            <a:r>
              <a:rPr lang="de-DE"/>
              <a:t>Headline, Frutiger LT </a:t>
            </a:r>
            <a:r>
              <a:rPr lang="de-DE" err="1"/>
              <a:t>Com</a:t>
            </a:r>
            <a:r>
              <a:rPr lang="de-DE"/>
              <a:t> Lt, </a:t>
            </a:r>
            <a:br>
              <a:rPr lang="de-DE"/>
            </a:br>
            <a:r>
              <a:rPr lang="de-DE"/>
              <a:t>32 </a:t>
            </a:r>
            <a:r>
              <a:rPr lang="de-DE" err="1"/>
              <a:t>pt</a:t>
            </a:r>
            <a:endParaRPr lang="de-DE"/>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00</a:t>
            </a:r>
          </a:p>
          <a:p>
            <a:pPr lvl="1"/>
            <a:r>
              <a:rPr lang="de-DE"/>
              <a:t>—</a:t>
            </a:r>
          </a:p>
          <a:p>
            <a:pPr lvl="2"/>
            <a:r>
              <a:rPr lang="de-DE"/>
              <a:t>Headline, Frutiger LT </a:t>
            </a:r>
            <a:r>
              <a:rPr lang="de-DE" err="1"/>
              <a:t>Com</a:t>
            </a:r>
            <a:r>
              <a:rPr lang="de-DE"/>
              <a:t> Lt, </a:t>
            </a:r>
            <a:br>
              <a:rPr lang="de-DE"/>
            </a:br>
            <a:r>
              <a:rPr lang="de-DE"/>
              <a:t>32 </a:t>
            </a:r>
            <a:r>
              <a:rPr lang="de-DE" err="1"/>
              <a:t>pt</a:t>
            </a:r>
            <a:endParaRPr lang="de-DE"/>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a:xfrm>
            <a:off x="1309947" y="6455836"/>
            <a:ext cx="864000" cy="123111"/>
          </a:xfrm>
          <a:prstGeom prst="rect">
            <a:avLst/>
          </a:prstGeom>
        </p:spPr>
        <p:txBody>
          <a:bodyPr/>
          <a:lstStyle/>
          <a:p>
            <a:fld id="{8CECDF41-A0A9-4F76-88FE-ACCF7E86AFB4}" type="datetime1">
              <a:rPr lang="de-DE" noProof="0" smtClean="0"/>
              <a:t>11.07.2023</a:t>
            </a:fld>
            <a:endParaRPr lang="de-DE" noProof="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a:xfrm>
            <a:off x="2297897" y="6455836"/>
            <a:ext cx="2952000" cy="123111"/>
          </a:xfrm>
          <a:prstGeom prst="rect">
            <a:avLst/>
          </a:prstGeom>
        </p:spPr>
        <p:txBody>
          <a:bodyPr/>
          <a:lstStyle/>
          <a:p>
            <a:r>
              <a:rPr lang="de-DE" noProof="0"/>
              <a:t>© Fraunhofer IPT/WZL der RWTH Aachen</a:t>
            </a:r>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3" name="Foliennummernplatzhalter 8">
            <a:extLst>
              <a:ext uri="{FF2B5EF4-FFF2-40B4-BE49-F238E27FC236}">
                <a16:creationId xmlns:a16="http://schemas.microsoft.com/office/drawing/2014/main" id="{44160A28-C80F-8195-DEBB-D86611145359}"/>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4" name="Datumsplatzhalter 2">
            <a:extLst>
              <a:ext uri="{FF2B5EF4-FFF2-40B4-BE49-F238E27FC236}">
                <a16:creationId xmlns:a16="http://schemas.microsoft.com/office/drawing/2014/main" id="{B270D2D5-9107-DD68-1FD8-8FF261E38A96}"/>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a:xfrm>
            <a:off x="1309947" y="6455836"/>
            <a:ext cx="864000" cy="123111"/>
          </a:xfrm>
          <a:prstGeom prst="rect">
            <a:avLst/>
          </a:prstGeom>
        </p:spPr>
        <p:txBody>
          <a:bodyPr/>
          <a:lstStyle/>
          <a:p>
            <a:fld id="{D4ED9B67-5C91-43CD-96E7-FD370CBF4568}" type="datetime1">
              <a:rPr lang="de-DE" noProof="0" smtClean="0"/>
              <a:t>11.07.2023</a:t>
            </a:fld>
            <a:endParaRPr lang="de-DE" noProof="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a:xfrm>
            <a:off x="2297897" y="6455836"/>
            <a:ext cx="2952000" cy="123111"/>
          </a:xfrm>
          <a:prstGeom prst="rect">
            <a:avLst/>
          </a:prstGeom>
        </p:spPr>
        <p:txBody>
          <a:bodyPr/>
          <a:lstStyle/>
          <a:p>
            <a:r>
              <a:rPr lang="de-DE" noProof="0"/>
              <a:t>© Fraunhofer IPT/WZL der RWTH Aachen</a:t>
            </a:r>
          </a:p>
        </p:txBody>
      </p:sp>
      <p:sp>
        <p:nvSpPr>
          <p:cNvPr id="7" name="Foliennummernplatzhalter 8">
            <a:extLst>
              <a:ext uri="{FF2B5EF4-FFF2-40B4-BE49-F238E27FC236}">
                <a16:creationId xmlns:a16="http://schemas.microsoft.com/office/drawing/2014/main" id="{F5A13737-4143-06F2-B71E-07BB2025A04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8" name="Datumsplatzhalter 2">
            <a:extLst>
              <a:ext uri="{FF2B5EF4-FFF2-40B4-BE49-F238E27FC236}">
                <a16:creationId xmlns:a16="http://schemas.microsoft.com/office/drawing/2014/main" id="{DCC62FCD-5972-9011-E8C4-281C95B15C9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2" name="Datumsplatzhalter 2">
            <a:extLst>
              <a:ext uri="{FF2B5EF4-FFF2-40B4-BE49-F238E27FC236}">
                <a16:creationId xmlns:a16="http://schemas.microsoft.com/office/drawing/2014/main" id="{56FF950F-7CA9-BF30-E02D-744AAF4738C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Foliennummernplatzhalter 8">
            <a:extLst>
              <a:ext uri="{FF2B5EF4-FFF2-40B4-BE49-F238E27FC236}">
                <a16:creationId xmlns:a16="http://schemas.microsoft.com/office/drawing/2014/main" id="{58F8C2B6-254D-2ACB-2F1D-8D62291DA854}"/>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6" name="Datumsplatzhalter 2">
            <a:extLst>
              <a:ext uri="{FF2B5EF4-FFF2-40B4-BE49-F238E27FC236}">
                <a16:creationId xmlns:a16="http://schemas.microsoft.com/office/drawing/2014/main" id="{3848575C-014C-63E5-0CFE-0F47CE6392FF}"/>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9" name="Datumsplatzhalter 2">
            <a:extLst>
              <a:ext uri="{FF2B5EF4-FFF2-40B4-BE49-F238E27FC236}">
                <a16:creationId xmlns:a16="http://schemas.microsoft.com/office/drawing/2014/main" id="{767FF6A4-CB25-CF73-3273-36585F1A2E7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DEDC4E3C-5F1B-451F-C77F-130C7E399F75}"/>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C7865A56-731E-3DAB-FA80-CD88C88669E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Datumsplatzhalter 2">
            <a:extLst>
              <a:ext uri="{FF2B5EF4-FFF2-40B4-BE49-F238E27FC236}">
                <a16:creationId xmlns:a16="http://schemas.microsoft.com/office/drawing/2014/main" id="{99BA9F9E-2B2D-4145-5756-34F2389B58A2}"/>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Foliennummernplatzhalter 8">
            <a:extLst>
              <a:ext uri="{FF2B5EF4-FFF2-40B4-BE49-F238E27FC236}">
                <a16:creationId xmlns:a16="http://schemas.microsoft.com/office/drawing/2014/main" id="{6B381047-C7C1-11BA-F82F-29BE1E7F2F8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5" name="Datumsplatzhalter 2">
            <a:extLst>
              <a:ext uri="{FF2B5EF4-FFF2-40B4-BE49-F238E27FC236}">
                <a16:creationId xmlns:a16="http://schemas.microsoft.com/office/drawing/2014/main" id="{3C4EDA44-6061-F4AA-A781-F75B48B222FC}"/>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Datumsplatzhalter 2">
            <a:extLst>
              <a:ext uri="{FF2B5EF4-FFF2-40B4-BE49-F238E27FC236}">
                <a16:creationId xmlns:a16="http://schemas.microsoft.com/office/drawing/2014/main" id="{2874736A-E829-B30E-A1D1-71C5C174B838}"/>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033FBBF9-61EA-EC33-9B44-CA8A4B71226C}"/>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02063355-C8A4-E48C-4046-5CF503742A1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8" name="Datumsplatzhalter 2">
            <a:extLst>
              <a:ext uri="{FF2B5EF4-FFF2-40B4-BE49-F238E27FC236}">
                <a16:creationId xmlns:a16="http://schemas.microsoft.com/office/drawing/2014/main" id="{722C6CEE-7C40-BF0F-1052-104E40175C64}"/>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A81875E1-EBA1-32D4-ADD0-2FA79EDA1C5E}"/>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3" name="Datumsplatzhalter 2">
            <a:extLst>
              <a:ext uri="{FF2B5EF4-FFF2-40B4-BE49-F238E27FC236}">
                <a16:creationId xmlns:a16="http://schemas.microsoft.com/office/drawing/2014/main" id="{B430FD33-18FE-1812-89B1-D1917696D729}"/>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a:xfrm>
            <a:off x="1309947" y="6455836"/>
            <a:ext cx="864000" cy="123111"/>
          </a:xfrm>
          <a:prstGeom prst="rect">
            <a:avLst/>
          </a:prstGeom>
        </p:spPr>
        <p:txBody>
          <a:bodyPr/>
          <a:lstStyle/>
          <a:p>
            <a:fld id="{0C4B58FD-3887-42F6-8CE8-467C57334808}" type="datetime1">
              <a:rPr lang="de-DE" noProof="0" smtClean="0"/>
              <a:t>11.07.2023</a:t>
            </a:fld>
            <a:endParaRPr lang="de-DE" noProof="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p>
        </p:txBody>
      </p:sp>
      <p:sp>
        <p:nvSpPr>
          <p:cNvPr id="8" name="Foliennummernplatzhalter 8">
            <a:extLst>
              <a:ext uri="{FF2B5EF4-FFF2-40B4-BE49-F238E27FC236}">
                <a16:creationId xmlns:a16="http://schemas.microsoft.com/office/drawing/2014/main" id="{807211B3-15F2-53A1-3646-8AF5D88404E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9" name="Datumsplatzhalter 2">
            <a:extLst>
              <a:ext uri="{FF2B5EF4-FFF2-40B4-BE49-F238E27FC236}">
                <a16:creationId xmlns:a16="http://schemas.microsoft.com/office/drawing/2014/main" id="{6617CEC8-2C70-F256-C450-1F6C42B54DC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a:t>Headline, Frutiger LT </a:t>
            </a:r>
            <a:r>
              <a:rPr lang="de-DE" err="1"/>
              <a:t>Com</a:t>
            </a:r>
            <a:r>
              <a:rPr lang="de-DE"/>
              <a:t> Bd, 24 </a:t>
            </a:r>
            <a:r>
              <a:rPr lang="de-DE" err="1"/>
              <a:t>pt</a:t>
            </a:r>
            <a:endParaRPr lang="en-US"/>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a:xfrm>
            <a:off x="1309947" y="6455836"/>
            <a:ext cx="864000" cy="123111"/>
          </a:xfrm>
          <a:prstGeom prst="rect">
            <a:avLst/>
          </a:prstGeom>
        </p:spPr>
        <p:txBody>
          <a:bodyPr/>
          <a:lstStyle/>
          <a:p>
            <a:fld id="{735950E4-6022-4657-A6A0-12E1BA3F798C}" type="datetime1">
              <a:rPr lang="de-DE" noProof="0" smtClean="0"/>
              <a:t>11.07.2023</a:t>
            </a:fld>
            <a:endParaRPr lang="de-DE" noProof="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p>
        </p:txBody>
      </p:sp>
      <p:sp>
        <p:nvSpPr>
          <p:cNvPr id="8" name="Foliennummernplatzhalter 8">
            <a:extLst>
              <a:ext uri="{FF2B5EF4-FFF2-40B4-BE49-F238E27FC236}">
                <a16:creationId xmlns:a16="http://schemas.microsoft.com/office/drawing/2014/main" id="{9C4BF2AA-A311-514B-8161-03BC2AFE01D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9" name="Datumsplatzhalter 2">
            <a:extLst>
              <a:ext uri="{FF2B5EF4-FFF2-40B4-BE49-F238E27FC236}">
                <a16:creationId xmlns:a16="http://schemas.microsoft.com/office/drawing/2014/main" id="{2E2A8CA8-ACE3-1428-4A80-4490FDC5DE9A}"/>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a:t>Headline, Frutiger LT </a:t>
            </a:r>
            <a:r>
              <a:rPr lang="de-DE" err="1"/>
              <a:t>Com</a:t>
            </a:r>
            <a:r>
              <a:rPr lang="de-DE"/>
              <a:t> Bd, 24 </a:t>
            </a:r>
            <a:r>
              <a:rPr lang="de-DE" err="1"/>
              <a:t>pt</a:t>
            </a:r>
            <a:endParaRPr lang="en-US"/>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a:t>Level 1</a:t>
            </a:r>
          </a:p>
          <a:p>
            <a:pPr lvl="1"/>
            <a:r>
              <a:rPr lang="de-DE" noProof="0"/>
              <a:t>—</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err="1"/>
              <a:t>Subline</a:t>
            </a:r>
            <a:r>
              <a:rPr lang="de-DE"/>
              <a:t>, Frutiger LT </a:t>
            </a:r>
            <a:r>
              <a:rPr lang="de-DE" err="1"/>
              <a:t>Com</a:t>
            </a:r>
            <a:r>
              <a:rPr lang="de-DE"/>
              <a:t> Lt, 20 </a:t>
            </a:r>
            <a:r>
              <a:rPr lang="de-DE" err="1"/>
              <a:t>pt</a:t>
            </a:r>
            <a:endParaRPr lang="en-US"/>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a:xfrm>
            <a:off x="1309947" y="6455836"/>
            <a:ext cx="864000" cy="123111"/>
          </a:xfrm>
          <a:prstGeom prst="rect">
            <a:avLst/>
          </a:prstGeom>
        </p:spPr>
        <p:txBody>
          <a:bodyPr/>
          <a:lstStyle/>
          <a:p>
            <a:fld id="{297DCD76-D990-44F2-A2EB-2C960F32CAA1}" type="datetime1">
              <a:rPr lang="de-DE" noProof="0" smtClean="0"/>
              <a:t>11.07.2023</a:t>
            </a:fld>
            <a:endParaRPr lang="de-DE" noProof="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p>
          <a:p>
            <a:pPr lvl="1"/>
            <a:r>
              <a:rPr lang="de-DE"/>
              <a:t>Name des Autors</a:t>
            </a:r>
          </a:p>
          <a:p>
            <a:pPr lvl="2"/>
            <a:r>
              <a:rPr lang="de-DE"/>
              <a:t>Position</a:t>
            </a:r>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a:xfrm>
            <a:off x="1309947" y="6455836"/>
            <a:ext cx="864000" cy="123111"/>
          </a:xfrm>
          <a:prstGeom prst="rect">
            <a:avLst/>
          </a:prstGeom>
        </p:spPr>
        <p:txBody>
          <a:bodyPr/>
          <a:lstStyle/>
          <a:p>
            <a:fld id="{7880E6F2-35E3-42E3-B1FF-FF489051988F}" type="datetime1">
              <a:rPr lang="de-DE" noProof="0" smtClean="0"/>
              <a:t>11.07.2023</a:t>
            </a:fld>
            <a:endParaRPr lang="de-DE" noProof="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p>
        </p:txBody>
      </p:sp>
      <p:sp>
        <p:nvSpPr>
          <p:cNvPr id="4" name="Foliennummernplatzhalter 8">
            <a:extLst>
              <a:ext uri="{FF2B5EF4-FFF2-40B4-BE49-F238E27FC236}">
                <a16:creationId xmlns:a16="http://schemas.microsoft.com/office/drawing/2014/main" id="{41DE7874-AB90-3D3D-AD68-7B55A10A6C8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5" name="Datumsplatzhalter 2">
            <a:extLst>
              <a:ext uri="{FF2B5EF4-FFF2-40B4-BE49-F238E27FC236}">
                <a16:creationId xmlns:a16="http://schemas.microsoft.com/office/drawing/2014/main" id="{FB673935-CD1B-C4B3-AA07-559CD2A1A43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p>
          <a:p>
            <a:pPr lvl="1"/>
            <a:r>
              <a:rPr lang="de-DE"/>
              <a:t>Name des Autors</a:t>
            </a:r>
          </a:p>
          <a:p>
            <a:pPr lvl="2"/>
            <a:r>
              <a:rPr lang="de-DE"/>
              <a:t>Position</a:t>
            </a:r>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a:xfrm>
            <a:off x="1309947" y="6455836"/>
            <a:ext cx="864000" cy="123111"/>
          </a:xfrm>
          <a:prstGeom prst="rect">
            <a:avLst/>
          </a:prstGeom>
        </p:spPr>
        <p:txBody>
          <a:bodyPr/>
          <a:lstStyle/>
          <a:p>
            <a:fld id="{A1438F7A-AE85-4C5E-B780-2A1E3753A24A}" type="datetime1">
              <a:rPr lang="de-DE" noProof="0" smtClean="0"/>
              <a:t>11.07.2023</a:t>
            </a:fld>
            <a:endParaRPr lang="de-DE" noProof="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p>
          <a:p>
            <a:pPr lvl="1"/>
            <a:r>
              <a:rPr lang="de-DE"/>
              <a:t>—</a:t>
            </a:r>
          </a:p>
          <a:p>
            <a:pPr lvl="2"/>
            <a:r>
              <a:rPr lang="de-DE"/>
              <a:t>Titel Vorname Name</a:t>
            </a:r>
          </a:p>
          <a:p>
            <a:pPr lvl="2"/>
            <a:r>
              <a:rPr lang="de-DE"/>
              <a:t>Geschäftsbereich XXX</a:t>
            </a:r>
          </a:p>
          <a:p>
            <a:pPr lvl="2"/>
            <a:r>
              <a:rPr lang="de-DE"/>
              <a:t>Tel. +49 12 3456-XXXX</a:t>
            </a:r>
          </a:p>
          <a:p>
            <a:pPr lvl="2"/>
            <a:r>
              <a:rPr lang="de-DE"/>
              <a:t>Fax +49 12 3456-XXXX</a:t>
            </a:r>
          </a:p>
          <a:p>
            <a:pPr lvl="2"/>
            <a:r>
              <a:rPr lang="de-DE"/>
              <a:t>vorname.name@fraunhofer.de</a:t>
            </a:r>
          </a:p>
          <a:p>
            <a:pPr lvl="3"/>
            <a:endParaRPr lang="pt-BR"/>
          </a:p>
          <a:p>
            <a:pPr lvl="3"/>
            <a:r>
              <a:rPr lang="pt-BR"/>
              <a:t>Fraunhofer XYZ</a:t>
            </a:r>
          </a:p>
          <a:p>
            <a:pPr lvl="3"/>
            <a:r>
              <a:rPr lang="pt-BR"/>
              <a:t>Straße XY</a:t>
            </a:r>
          </a:p>
          <a:p>
            <a:pPr lvl="3"/>
            <a:r>
              <a:rPr lang="pt-BR"/>
              <a:t>12345 Stadt</a:t>
            </a:r>
          </a:p>
          <a:p>
            <a:pPr lvl="3"/>
            <a:r>
              <a:rPr lang="pt-BR"/>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p>
          <a:p>
            <a:pPr lvl="1"/>
            <a:r>
              <a:rPr lang="de-DE"/>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a:t>Headline, Frutiger LT </a:t>
            </a:r>
            <a:r>
              <a:rPr lang="de-DE" err="1"/>
              <a:t>Com</a:t>
            </a:r>
            <a:r>
              <a:rPr lang="de-DE"/>
              <a:t> Lt, 24 </a:t>
            </a:r>
            <a:r>
              <a:rPr lang="de-DE" err="1"/>
              <a:t>pt</a:t>
            </a:r>
            <a:br>
              <a:rPr lang="de-DE"/>
            </a:br>
            <a:r>
              <a:rPr lang="de-DE"/>
              <a:t>max. 3 Zeilen</a:t>
            </a:r>
          </a:p>
          <a:p>
            <a:pPr lvl="1"/>
            <a:r>
              <a:rPr lang="de-DE"/>
              <a:t>—</a:t>
            </a:r>
          </a:p>
          <a:p>
            <a:pPr lvl="2"/>
            <a:r>
              <a:rPr lang="de-DE"/>
              <a:t>Subline/Referent/Datum</a:t>
            </a:r>
          </a:p>
          <a:p>
            <a:pPr lvl="3"/>
            <a:r>
              <a:rPr lang="de-DE"/>
              <a:t>Referenten</a:t>
            </a:r>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a:xfrm>
            <a:off x="1309947" y="6455836"/>
            <a:ext cx="864000" cy="123111"/>
          </a:xfrm>
          <a:prstGeom prst="rect">
            <a:avLst/>
          </a:prstGeom>
        </p:spPr>
        <p:txBody>
          <a:bodyPr/>
          <a:lstStyle/>
          <a:p>
            <a:fld id="{80391F92-58C9-4CBC-AAE1-6D6109765FF3}" type="datetime1">
              <a:rPr lang="de-DE" noProof="0" smtClean="0"/>
              <a:t>11.07.2023</a:t>
            </a:fld>
            <a:endParaRPr lang="de-DE" noProof="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a:xfrm>
            <a:off x="2297897" y="6455836"/>
            <a:ext cx="2952000" cy="123111"/>
          </a:xfrm>
          <a:prstGeom prst="rect">
            <a:avLst/>
          </a:prstGeom>
        </p:spPr>
        <p:txBody>
          <a:bodyPr/>
          <a:lstStyle/>
          <a:p>
            <a:r>
              <a:rPr lang="de-DE"/>
              <a:t>© Fraunhofer IPT/WZL der RWTH Aachen</a:t>
            </a:r>
          </a:p>
        </p:txBody>
      </p:sp>
      <p:sp>
        <p:nvSpPr>
          <p:cNvPr id="6" name="Foliennummernplatzhalter 8">
            <a:extLst>
              <a:ext uri="{FF2B5EF4-FFF2-40B4-BE49-F238E27FC236}">
                <a16:creationId xmlns:a16="http://schemas.microsoft.com/office/drawing/2014/main" id="{ECE49994-F004-2EB7-7A8E-C8B1FC80F7C8}"/>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7" name="Datumsplatzhalter 2">
            <a:extLst>
              <a:ext uri="{FF2B5EF4-FFF2-40B4-BE49-F238E27FC236}">
                <a16:creationId xmlns:a16="http://schemas.microsoft.com/office/drawing/2014/main" id="{6F55F318-C9B3-5D9C-370E-A744730B29B5}"/>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24 </a:t>
            </a:r>
            <a:r>
              <a:rPr lang="de-DE" err="1"/>
              <a:t>pt</a:t>
            </a:r>
            <a:r>
              <a:rPr lang="de-DE"/>
              <a:t>, </a:t>
            </a:r>
            <a:r>
              <a:rPr lang="de-DE" err="1"/>
              <a:t>Lorem</a:t>
            </a:r>
            <a:r>
              <a:rPr lang="de-DE"/>
              <a:t> </a:t>
            </a:r>
            <a:r>
              <a:rPr lang="de-DE" err="1"/>
              <a:t>ipsum</a:t>
            </a:r>
            <a:r>
              <a:rPr lang="de-DE"/>
              <a:t> </a:t>
            </a:r>
            <a:r>
              <a:rPr lang="de-DE" err="1"/>
              <a:t>dolor</a:t>
            </a:r>
            <a:r>
              <a:rPr lang="de-DE"/>
              <a:t> </a:t>
            </a:r>
            <a:r>
              <a:rPr lang="de-DE" err="1"/>
              <a:t>sit</a:t>
            </a:r>
            <a:r>
              <a:rPr lang="de-DE"/>
              <a:t> </a:t>
            </a:r>
            <a:r>
              <a:rPr lang="de-DE" err="1"/>
              <a:t>arem</a:t>
            </a:r>
            <a:r>
              <a:rPr lang="de-DE"/>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p>
          <a:p>
            <a:pPr lvl="1"/>
            <a:r>
              <a:rPr lang="de-DE"/>
              <a:t>—</a:t>
            </a:r>
          </a:p>
          <a:p>
            <a:pPr lvl="2"/>
            <a:r>
              <a:rPr lang="de-DE"/>
              <a:t>Headline, Frutiger LT </a:t>
            </a:r>
            <a:r>
              <a:rPr lang="de-DE" err="1"/>
              <a:t>Com</a:t>
            </a:r>
            <a:r>
              <a:rPr lang="de-DE"/>
              <a:t> Lt, 32 </a:t>
            </a:r>
            <a:r>
              <a:rPr lang="de-DE" err="1"/>
              <a:t>pt</a:t>
            </a:r>
            <a:endParaRPr lang="de-DE"/>
          </a:p>
          <a:p>
            <a:pPr lvl="3"/>
            <a:r>
              <a:rPr lang="de-DE"/>
              <a:t>Referenten</a:t>
            </a:r>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Headline, Frutiger LT </a:t>
            </a:r>
            <a:r>
              <a:rPr lang="de-DE" err="1"/>
              <a:t>Com</a:t>
            </a:r>
            <a:r>
              <a:rPr lang="de-DE"/>
              <a:t> Lt, 32 </a:t>
            </a:r>
            <a:r>
              <a:rPr lang="de-DE" err="1"/>
              <a:t>pt</a:t>
            </a:r>
            <a:endParaRPr lang="de-DE"/>
          </a:p>
          <a:p>
            <a:pPr lvl="1"/>
            <a:r>
              <a:rPr lang="de-DE"/>
              <a:t>—</a:t>
            </a:r>
          </a:p>
          <a:p>
            <a:pPr lvl="2"/>
            <a:r>
              <a:rPr lang="de-DE"/>
              <a:t>Subline/Referent/Datum</a:t>
            </a:r>
          </a:p>
          <a:p>
            <a:pPr lvl="3"/>
            <a:r>
              <a:rPr lang="de-DE"/>
              <a:t>Referenten</a:t>
            </a:r>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a:xfrm>
            <a:off x="1309947" y="6455836"/>
            <a:ext cx="864000" cy="123111"/>
          </a:xfrm>
          <a:prstGeom prst="rect">
            <a:avLst/>
          </a:prstGeom>
        </p:spPr>
        <p:txBody>
          <a:bodyPr/>
          <a:lstStyle/>
          <a:p>
            <a:fld id="{C74A7EED-2081-4B9D-AF0D-9D1F474EF5CA}" type="datetime1">
              <a:rPr lang="de-DE" noProof="0" smtClean="0"/>
              <a:t>11.07.2023</a:t>
            </a:fld>
            <a:endParaRPr lang="de-DE" noProof="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a:xfrm>
            <a:off x="2297897" y="6455836"/>
            <a:ext cx="2952000" cy="123111"/>
          </a:xfrm>
          <a:prstGeom prst="rect">
            <a:avLst/>
          </a:prstGeom>
        </p:spPr>
        <p:txBody>
          <a:bodyPr/>
          <a:lstStyle/>
          <a:p>
            <a:r>
              <a:rPr lang="de-DE" noProof="0"/>
              <a:t>© Fraunhofer IPT/WZL der RWTH Aachen</a:t>
            </a:r>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
        <p:nvSpPr>
          <p:cNvPr id="5" name="Foliennummernplatzhalter 8">
            <a:extLst>
              <a:ext uri="{FF2B5EF4-FFF2-40B4-BE49-F238E27FC236}">
                <a16:creationId xmlns:a16="http://schemas.microsoft.com/office/drawing/2014/main" id="{4D9AE4CB-43A3-FD05-491E-A3080EC7A253}"/>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7" name="Datumsplatzhalter 2">
            <a:extLst>
              <a:ext uri="{FF2B5EF4-FFF2-40B4-BE49-F238E27FC236}">
                <a16:creationId xmlns:a16="http://schemas.microsoft.com/office/drawing/2014/main" id="{9D739D80-80AE-8262-4AF5-65E99F0E0222}"/>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a:t>Level 1</a:t>
            </a:r>
          </a:p>
          <a:p>
            <a:pPr lvl="1"/>
            <a:r>
              <a:rPr lang="de-DE" noProof="0"/>
              <a:t>Level 2</a:t>
            </a:r>
          </a:p>
          <a:p>
            <a:pPr lvl="2"/>
            <a:r>
              <a:rPr lang="de-DE" noProof="0"/>
              <a:t>Level 3</a:t>
            </a:r>
          </a:p>
          <a:p>
            <a:pPr lvl="3"/>
            <a:r>
              <a:rPr lang="de-DE" noProof="0"/>
              <a:t>Level 4</a:t>
            </a:r>
          </a:p>
          <a:p>
            <a:pPr lvl="4"/>
            <a:r>
              <a:rPr lang="de-DE" noProof="0"/>
              <a:t>Level 5</a:t>
            </a:r>
          </a:p>
          <a:p>
            <a:pPr lvl="5"/>
            <a:r>
              <a:rPr lang="de-DE" noProof="0"/>
              <a:t>Level 6</a:t>
            </a:r>
          </a:p>
          <a:p>
            <a:pPr lvl="6"/>
            <a:r>
              <a:rPr lang="de-DE" noProof="0"/>
              <a:t>Level 7</a:t>
            </a:r>
          </a:p>
          <a:p>
            <a:pPr lvl="7"/>
            <a:r>
              <a:rPr lang="de-DE" noProof="0"/>
              <a:t>Level 8</a:t>
            </a:r>
          </a:p>
          <a:p>
            <a:pPr lvl="8"/>
            <a:r>
              <a:rPr lang="de-DE" noProof="0"/>
              <a:t>Level 9</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a:latin typeface="+mj-lt"/>
            </a:endParaRPr>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
        <p:nvSpPr>
          <p:cNvPr id="15" name="Foliennummernplatzhalter 8">
            <a:extLst>
              <a:ext uri="{FF2B5EF4-FFF2-40B4-BE49-F238E27FC236}">
                <a16:creationId xmlns:a16="http://schemas.microsoft.com/office/drawing/2014/main" id="{B6231377-F1AC-65B6-D2EC-C17DF2CFE9D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a:t> </a:t>
            </a:r>
          </a:p>
        </p:txBody>
      </p:sp>
      <p:sp>
        <p:nvSpPr>
          <p:cNvPr id="16" name="Datumsplatzhalter 2">
            <a:extLst>
              <a:ext uri="{FF2B5EF4-FFF2-40B4-BE49-F238E27FC236}">
                <a16:creationId xmlns:a16="http://schemas.microsoft.com/office/drawing/2014/main" id="{28C73519-B0CA-B096-0566-B07B6495391D}"/>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7" name="Datumsplatzhalter 2">
            <a:extLst>
              <a:ext uri="{FF2B5EF4-FFF2-40B4-BE49-F238E27FC236}">
                <a16:creationId xmlns:a16="http://schemas.microsoft.com/office/drawing/2014/main" id="{039C9428-79CC-469B-97FC-E42D197AFE48}"/>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Page </a:t>
            </a:r>
            <a:endParaRPr lang="de-DE" sz="80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sldNum="0" hdr="0" dt="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0.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2.bin"/></Relationships>
</file>

<file path=ppt/slides/_rels/slide1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11.jpeg"/><Relationship Id="rId5" Type="http://schemas.openxmlformats.org/officeDocument/2006/relationships/image" Target="../media/image1.emf"/><Relationship Id="rId4" Type="http://schemas.openxmlformats.org/officeDocument/2006/relationships/oleObject" Target="../embeddings/oleObject43.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4.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6.bin"/></Relationships>
</file>

<file path=ppt/slides/_rels/slide1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notesSlide" Target="../notesSlides/notesSlide17.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7.bin"/><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14.png"/><Relationship Id="rId5" Type="http://schemas.openxmlformats.org/officeDocument/2006/relationships/image" Target="../media/image1.emf"/><Relationship Id="rId4" Type="http://schemas.openxmlformats.org/officeDocument/2006/relationships/oleObject" Target="../embeddings/oleObject48.bin"/></Relationships>
</file>

<file path=ppt/slides/_rels/slide19.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notesSlide" Target="../notesSlides/notesSlide19.xml"/><Relationship Id="rId7" Type="http://schemas.openxmlformats.org/officeDocument/2006/relationships/image" Target="../media/image16.png"/><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15.png"/><Relationship Id="rId11" Type="http://schemas.openxmlformats.org/officeDocument/2006/relationships/image" Target="../media/image8.gif"/><Relationship Id="rId5" Type="http://schemas.openxmlformats.org/officeDocument/2006/relationships/image" Target="../media/image1.emf"/><Relationship Id="rId10" Type="http://schemas.openxmlformats.org/officeDocument/2006/relationships/image" Target="../media/image7.png"/><Relationship Id="rId4" Type="http://schemas.openxmlformats.org/officeDocument/2006/relationships/oleObject" Target="../embeddings/oleObject49.bin"/><Relationship Id="rId9" Type="http://schemas.openxmlformats.org/officeDocument/2006/relationships/image" Target="../media/image18.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20.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50.bin"/></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20.pn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52.bin"/></Relationships>
</file>

<file path=ppt/slides/_rels/slide2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3.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oleObject" Target="../embeddings/oleObject53.bin"/><Relationship Id="rId5" Type="http://schemas.openxmlformats.org/officeDocument/2006/relationships/image" Target="../media/image8.gif"/><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24.xml"/><Relationship Id="rId7" Type="http://schemas.openxmlformats.org/officeDocument/2006/relationships/image" Target="../media/image1.emf"/><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oleObject" Target="../embeddings/oleObject53.bin"/><Relationship Id="rId5" Type="http://schemas.openxmlformats.org/officeDocument/2006/relationships/image" Target="../media/image7.png"/><Relationship Id="rId4" Type="http://schemas.openxmlformats.org/officeDocument/2006/relationships/image" Target="../media/image8.gif"/></Relationships>
</file>

<file path=ppt/slides/_rels/slide2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22.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26.xml"/><Relationship Id="rId7" Type="http://schemas.openxmlformats.org/officeDocument/2006/relationships/image" Target="../media/image24.png"/><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23.jpeg"/><Relationship Id="rId5" Type="http://schemas.openxmlformats.org/officeDocument/2006/relationships/image" Target="../media/image1.emf"/><Relationship Id="rId4" Type="http://schemas.openxmlformats.org/officeDocument/2006/relationships/oleObject" Target="../embeddings/oleObject54.bin"/><Relationship Id="rId9" Type="http://schemas.openxmlformats.org/officeDocument/2006/relationships/image" Target="../media/image8.gif"/></Relationships>
</file>

<file path=ppt/slides/_rels/slide2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7.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25.png"/><Relationship Id="rId5" Type="http://schemas.openxmlformats.org/officeDocument/2006/relationships/image" Target="../media/image1.emf"/><Relationship Id="rId4" Type="http://schemas.openxmlformats.org/officeDocument/2006/relationships/oleObject" Target="../embeddings/oleObject55.bin"/></Relationships>
</file>

<file path=ppt/slides/_rels/slide2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8.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56.bin"/></Relationships>
</file>

<file path=ppt/slides/_rels/slide2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9.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27.png"/><Relationship Id="rId5" Type="http://schemas.openxmlformats.org/officeDocument/2006/relationships/image" Target="../media/image1.emf"/><Relationship Id="rId4" Type="http://schemas.openxmlformats.org/officeDocument/2006/relationships/oleObject" Target="../embeddings/oleObject57.bin"/><Relationship Id="rId9"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3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0.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29.png"/><Relationship Id="rId5" Type="http://schemas.openxmlformats.org/officeDocument/2006/relationships/image" Target="../media/image1.emf"/><Relationship Id="rId4" Type="http://schemas.openxmlformats.org/officeDocument/2006/relationships/oleObject" Target="../embeddings/oleObject58.bin"/></Relationships>
</file>

<file path=ppt/slides/_rels/slide3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59.bin"/><Relationship Id="rId9" Type="http://schemas.openxmlformats.org/officeDocument/2006/relationships/image" Target="../media/image31.png"/></Relationships>
</file>

<file path=ppt/slides/_rels/slide3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1.emf"/><Relationship Id="rId5" Type="http://schemas.openxmlformats.org/officeDocument/2006/relationships/oleObject" Target="../embeddings/oleObject60.bin"/><Relationship Id="rId10" Type="http://schemas.openxmlformats.org/officeDocument/2006/relationships/image" Target="../media/image29.png"/><Relationship Id="rId4" Type="http://schemas.openxmlformats.org/officeDocument/2006/relationships/image" Target="../media/image31.png"/><Relationship Id="rId9" Type="http://schemas.openxmlformats.org/officeDocument/2006/relationships/image" Target="../media/image32.png"/></Relationships>
</file>

<file path=ppt/slides/_rels/slide3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3.xml"/><Relationship Id="rId6" Type="http://schemas.openxmlformats.org/officeDocument/2006/relationships/image" Target="../media/image33.png"/><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61.bin"/><Relationship Id="rId9" Type="http://schemas.openxmlformats.org/officeDocument/2006/relationships/image" Target="../media/image31.png"/></Relationships>
</file>

<file path=ppt/slides/_rels/slide3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4.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4.x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3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5.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5.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3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36.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66.x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3.bin"/></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8.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5.bin"/></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7" Type="http://schemas.openxmlformats.org/officeDocument/2006/relationships/image" Target="../media/image8.gif"/><Relationship Id="rId2" Type="http://schemas.openxmlformats.org/officeDocument/2006/relationships/slideLayout" Target="../slideLayouts/slideLayout28.xml"/><Relationship Id="rId1" Type="http://schemas.openxmlformats.org/officeDocument/2006/relationships/tags" Target="../tags/tag69.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4.bin"/></Relationships>
</file>

<file path=ppt/slides/_rels/slide40.xml.rels><?xml version="1.0" encoding="UTF-8" standalone="yes"?>
<Relationships xmlns="http://schemas.openxmlformats.org/package/2006/relationships"><Relationship Id="rId8" Type="http://schemas.openxmlformats.org/officeDocument/2006/relationships/hyperlink" Target="https://asia.doosanequipment.com/en/technology-innovation/conceptx/overview" TargetMode="External"/><Relationship Id="rId3"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7" Type="http://schemas.openxmlformats.org/officeDocument/2006/relationships/hyperlink" Target="https://www.brokk.com/us/product/brokk-170/" TargetMode="External"/><Relationship Id="rId12" Type="http://schemas.openxmlformats.org/officeDocument/2006/relationships/image" Target="../media/image8.gif"/><Relationship Id="rId2" Type="http://schemas.openxmlformats.org/officeDocument/2006/relationships/notesSlide" Target="../notesSlides/notesSlide40.xml"/><Relationship Id="rId1" Type="http://schemas.openxmlformats.org/officeDocument/2006/relationships/slideLayout" Target="../slideLayouts/slideLayout28.xml"/><Relationship Id="rId6" Type="http://schemas.openxmlformats.org/officeDocument/2006/relationships/hyperlink" Target="https://www.tandfonline.com/doi/full/10.1080/25726668.2020.1838110" TargetMode="External"/><Relationship Id="rId11" Type="http://schemas.openxmlformats.org/officeDocument/2006/relationships/image" Target="../media/image36.png"/><Relationship Id="rId5" Type="http://schemas.openxmlformats.org/officeDocument/2006/relationships/hyperlink" Target="https://store-images.s-microsoft.com/image/apps.9320.35167414-deb9-46bd-9f5c-d7e7c7a10e98.80b6f7f2-3ecd-476c-936a-651f46b8f318.3ce34282-1278-40b3-8ee0-64a6ed676320" TargetMode="External"/><Relationship Id="rId10" Type="http://schemas.openxmlformats.org/officeDocument/2006/relationships/hyperlink" Target="https://5g-industry-campus.com/infrastructure/" TargetMode="External"/><Relationship Id="rId4" Type="http://schemas.openxmlformats.org/officeDocument/2006/relationships/hyperlink" Target="https://www.amazon.de/BrosTrend-WiFi-USB-Adapter-5dBi-Antennen/dp/B09TKG3NMY" TargetMode="External"/><Relationship Id="rId9" Type="http://schemas.openxmlformats.org/officeDocument/2006/relationships/hyperlink" Target="https://unchainedrobotics.de/produkte/roboter/mobile-roboter/amr/innok-robotics-induro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7" Type="http://schemas.openxmlformats.org/officeDocument/2006/relationships/image" Target="../media/image8.gif"/><Relationship Id="rId2" Type="http://schemas.openxmlformats.org/officeDocument/2006/relationships/slideLayout" Target="../slideLayouts/slideLayout28.xml"/><Relationship Id="rId1" Type="http://schemas.openxmlformats.org/officeDocument/2006/relationships/tags" Target="../tags/tag70.xml"/><Relationship Id="rId6" Type="http://schemas.openxmlformats.org/officeDocument/2006/relationships/image" Target="../media/image36.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68.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71.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1.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3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9097"/>
          </a:xfrm>
        </p:spPr>
        <p:txBody>
          <a:bodyPr/>
          <a:lstStyle/>
          <a:p>
            <a:pPr lvl="0"/>
            <a:r>
              <a:rPr lang="de-DE" b="1" dirty="0"/>
              <a:t>Luiza Souza Sim</a:t>
            </a:r>
            <a:r>
              <a:rPr lang="pt-BR" b="1" dirty="0"/>
              <a:t>ões</a:t>
            </a:r>
            <a:endParaRPr lang="de-DE" b="1" dirty="0"/>
          </a:p>
          <a:p>
            <a:pPr lvl="1"/>
            <a:r>
              <a:rPr lang="de-DE" sz="4150" dirty="0">
                <a:latin typeface="Frutiger LT Com 75 Black"/>
              </a:rPr>
              <a:t>—</a:t>
            </a:r>
          </a:p>
          <a:p>
            <a:pPr lvl="2"/>
            <a:r>
              <a:rPr lang="en-US" i="0" dirty="0">
                <a:effectLst/>
                <a:latin typeface="Arial"/>
                <a:cs typeface="Arial"/>
              </a:rPr>
              <a:t>Validation of remote-control use cases for construction and mining robots via 5G</a:t>
            </a:r>
          </a:p>
          <a:p>
            <a:pPr lvl="0"/>
            <a:endParaRPr lang="de-DE" dirty="0"/>
          </a:p>
          <a:p>
            <a:pPr lvl="1">
              <a:lnSpc>
                <a:spcPct val="100000"/>
              </a:lnSpc>
            </a:pPr>
            <a:r>
              <a:rPr lang="de-DE" sz="4150" dirty="0">
                <a:latin typeface="Frutiger LT Com 75 Black"/>
              </a:rPr>
              <a:t>—</a:t>
            </a:r>
            <a:endParaRPr lang="en-US" sz="4150" b="0" i="0" dirty="0">
              <a:effectLst/>
              <a:latin typeface="Frutiger LT Com 75 Black"/>
            </a:endParaRPr>
          </a:p>
          <a:p>
            <a:r>
              <a:rPr lang="pt-BR" b="1" dirty="0"/>
              <a:t>Supervisor: Profa. Dra. Ana Isabela Araújo Cunha </a:t>
            </a:r>
          </a:p>
          <a:p>
            <a:pPr lvl="0"/>
            <a:r>
              <a:rPr lang="pt-BR" b="1" dirty="0"/>
              <a:t>Co-supervisor: M.Sc. Sarah Schmitt</a:t>
            </a:r>
            <a:endParaRPr lang="de-DE" b="1"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Fußzeilenplatzhalter 3">
            <a:extLst>
              <a:ext uri="{FF2B5EF4-FFF2-40B4-BE49-F238E27FC236}">
                <a16:creationId xmlns:a16="http://schemas.microsoft.com/office/drawing/2014/main" id="{1017CBA1-E838-6785-A516-CD1242AD863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Slide Number Placeholder 13">
            <a:extLst>
              <a:ext uri="{FF2B5EF4-FFF2-40B4-BE49-F238E27FC236}">
                <a16:creationId xmlns:a16="http://schemas.microsoft.com/office/drawing/2014/main" id="{9D66D9C4-75D0-17FC-0610-4E8B76163C68}"/>
              </a:ext>
            </a:extLst>
          </p:cNvPr>
          <p:cNvSpPr txBox="1">
            <a:spLocks/>
          </p:cNvSpPr>
          <p:nvPr/>
        </p:nvSpPr>
        <p:spPr>
          <a:xfrm>
            <a:off x="656276" y="6446123"/>
            <a:ext cx="408932" cy="123112"/>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81EE41-304C-41C3-8185-350F2275D756}" type="slidenum">
              <a:rPr lang="de-DE" sz="800" smtClean="0"/>
              <a:pPr/>
              <a:t>1</a:t>
            </a:fld>
            <a:r>
              <a:rPr lang="de-DE" sz="800"/>
              <a:t> </a:t>
            </a:r>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1061087828"/>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A03FA414-1BE2-C135-3DB3-84686C38D4D6}"/>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9D0AB137-FEB2-549A-705D-5FE1DEB6080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C684FB6-FCC9-63BF-C424-5AD7E6B9B98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E6E255D9-3E33-8A88-28A4-CEDF1BD647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707EAB67-DF08-BD08-735C-FF9C0BEA307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10</a:t>
            </a:fld>
            <a:r>
              <a:rPr lang="de-DE" sz="800"/>
              <a:t> </a:t>
            </a: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385939"/>
          </a:xfrm>
        </p:spPr>
        <p:txBody>
          <a:bodyPr/>
          <a:lstStyle/>
          <a:p>
            <a:r>
              <a:rPr lang="de-DE" b="1"/>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a:solidFill>
                  <a:srgbClr val="669DB2"/>
                </a:solidFill>
              </a:rPr>
              <a:t>Key objectives</a:t>
            </a:r>
            <a:endParaRPr lang="en-US">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a:ln>
                  <a:noFill/>
                </a:ln>
                <a:solidFill>
                  <a:prstClr val="white"/>
                </a:solidFill>
                <a:effectLst/>
                <a:uLnTx/>
                <a:uFillTx/>
                <a:latin typeface="Frutiger LT Com 45 Light"/>
                <a:ea typeface="+mn-ea"/>
                <a:cs typeface="+mn-cs"/>
              </a:rPr>
              <a:t>Conduct a bibliographic review of existing works on the subject.</a:t>
            </a:r>
            <a:endParaRPr lang="en-US" sz="1400" b="0" kern="120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576000" bIns="35560" numCol="1" spcCol="1270" anchor="ctr" anchorCtr="0">
            <a:noAutofit/>
          </a:bodyPr>
          <a:lstStyle/>
          <a:p>
            <a:pPr lvl="0" defTabSz="622300">
              <a:lnSpc>
                <a:spcPct val="110000"/>
              </a:lnSpc>
              <a:spcBef>
                <a:spcPct val="0"/>
              </a:spcBef>
              <a:spcAft>
                <a:spcPct val="35000"/>
              </a:spcAft>
            </a:pPr>
            <a:r>
              <a:rPr lang="en-US" sz="1400">
                <a:solidFill>
                  <a:prstClr val="white"/>
                </a:solidFill>
              </a:rPr>
              <a:t>Create and plan a setup for 5G applications in the Construction and Mining sections.</a:t>
            </a:r>
            <a:endParaRPr lang="en-US" sz="140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a:solidFill>
                  <a:prstClr val="white"/>
                </a:solidFill>
              </a:rPr>
              <a:t>Set up a test plan to assess the 5G network performance and suitability (measurement methods).</a:t>
            </a:r>
            <a:endParaRPr lang="en-US" sz="140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684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a:ln>
                  <a:noFill/>
                </a:ln>
                <a:solidFill>
                  <a:prstClr val="white"/>
                </a:solidFill>
                <a:effectLst/>
                <a:uLnTx/>
                <a:uFillTx/>
                <a:latin typeface="Frutiger LT Com 45 Light"/>
                <a:ea typeface="+mn-ea"/>
                <a:cs typeface="+mn-cs"/>
              </a:rPr>
              <a:t>Validate the work and data extracted in different scenarios</a:t>
            </a:r>
            <a:endParaRPr lang="en-US" sz="1400" b="0" kern="1200"/>
          </a:p>
        </p:txBody>
      </p:sp>
      <p:pic>
        <p:nvPicPr>
          <p:cNvPr id="3" name="Picture 2" descr="UFBA no Colégio da Polícia Militar – Dendezeiros, Bahia | Kids Save Lives  Brasil">
            <a:extLst>
              <a:ext uri="{FF2B5EF4-FFF2-40B4-BE49-F238E27FC236}">
                <a16:creationId xmlns:a16="http://schemas.microsoft.com/office/drawing/2014/main" id="{79B82779-D911-469F-85A7-78646837497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D23DAEC1-23CA-3C6D-9FC1-42BB43EF78B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1EC5B46-E20D-DB94-2B31-F71A0DE7554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79AD96C-D184-8A51-B759-D4E8F04222F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2" name="Slide Number Placeholder 13">
            <a:extLst>
              <a:ext uri="{FF2B5EF4-FFF2-40B4-BE49-F238E27FC236}">
                <a16:creationId xmlns:a16="http://schemas.microsoft.com/office/drawing/2014/main" id="{7F2FA515-EC55-DA18-7852-23A5A18EB0F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11</a:t>
            </a:fld>
            <a:r>
              <a:rPr lang="de-DE" sz="800"/>
              <a:t> </a:t>
            </a: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91691745"/>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err="1">
                <a:latin typeface="Frutiger LT Com 65 Bold"/>
              </a:rPr>
              <a:t>Table</a:t>
            </a:r>
            <a:r>
              <a:rPr lang="pt-BR" b="1">
                <a:latin typeface="Frutiger LT Com 65 Bold"/>
              </a:rPr>
              <a:t> </a:t>
            </a:r>
            <a:r>
              <a:rPr lang="pt-BR" b="1" err="1">
                <a:latin typeface="Frutiger LT Com 65 Bold"/>
              </a:rPr>
              <a:t>of</a:t>
            </a:r>
            <a:r>
              <a:rPr lang="pt-BR" b="1">
                <a:latin typeface="Frutiger LT Com 65 Bold"/>
              </a:rPr>
              <a:t> </a:t>
            </a:r>
            <a:r>
              <a:rPr lang="pt-BR" b="1" err="1">
                <a:latin typeface="Frutiger LT Com 65 Bold"/>
              </a:rPr>
              <a:t>Contents</a:t>
            </a:r>
            <a:endParaRPr lang="de-DE" b="1" err="1">
              <a:latin typeface="Frutiger LT Com 65 Bold"/>
            </a:endParaRPr>
          </a:p>
        </p:txBody>
      </p:sp>
      <p:pic>
        <p:nvPicPr>
          <p:cNvPr id="3" name="Picture 2" descr="UFBA no Colégio da Polícia Militar – Dendezeiros, Bahia | Kids Save Lives  Brasil">
            <a:extLst>
              <a:ext uri="{FF2B5EF4-FFF2-40B4-BE49-F238E27FC236}">
                <a16:creationId xmlns:a16="http://schemas.microsoft.com/office/drawing/2014/main" id="{62CB3F5D-8492-8F45-843D-F8A05699C9A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F8909ECC-283F-0525-9157-43EC90A127A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5D316D7E-9859-58A8-3661-98AD4E3DA69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B9AAEA1-AA43-7F00-299C-734EED07A52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C18949A4-55E1-7F88-E744-0755F4F13247}"/>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12</a:t>
            </a:fld>
            <a:r>
              <a:rPr lang="de-DE" sz="800"/>
              <a:t> </a:t>
            </a: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a:solidFill>
                    <a:schemeClr val="bg1"/>
                  </a:solidFill>
                  <a:latin typeface="+mj-lt"/>
                  <a:cs typeface="Open Sans Semibold" panose="020B0706030804020204" pitchFamily="34" charset="0"/>
                  <a:sym typeface="Open Sans Semibold" panose="020B0706030804020204" pitchFamily="34" charset="0"/>
                </a:rPr>
                <a:t>1</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uRLLC</a:t>
              </a:r>
              <a:endParaRPr lang="de-DE" sz="1400" b="1">
                <a:solidFill>
                  <a:schemeClr val="bg1"/>
                </a:solidFill>
                <a:latin typeface="+mj-lt"/>
              </a:endParaRPr>
            </a:p>
            <a:p>
              <a:pPr marL="0" lvl="2" indent="0">
                <a:lnSpc>
                  <a:spcPct val="110000"/>
                </a:lnSpc>
                <a:spcBef>
                  <a:spcPts val="0"/>
                </a:spcBef>
                <a:buNone/>
              </a:pPr>
              <a:r>
                <a:rPr lang="en-US" sz="1400">
                  <a:solidFill>
                    <a:schemeClr val="bg1"/>
                  </a:solidFill>
                  <a:latin typeface="+mn-lt"/>
                </a:rPr>
                <a:t>Ultra-Reliable Low Latency Communication</a:t>
              </a:r>
              <a:endParaRPr lang="de-DE" sz="140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t>Contextualization</a:t>
            </a:r>
            <a:endParaRPr lang="de-DE" b="1"/>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err="1">
                <a:solidFill>
                  <a:srgbClr val="669DB2"/>
                </a:solidFill>
              </a:rPr>
              <a:t>Important</a:t>
            </a:r>
            <a:r>
              <a:rPr lang="de-DE">
                <a:solidFill>
                  <a:srgbClr val="669DB2"/>
                </a:solidFill>
              </a:rPr>
              <a:t> </a:t>
            </a:r>
            <a:r>
              <a:rPr lang="de-DE" err="1">
                <a:solidFill>
                  <a:srgbClr val="669DB2"/>
                </a:solidFill>
              </a:rPr>
              <a:t>concepts</a:t>
            </a:r>
            <a:endParaRPr lang="en-US">
              <a:solidFill>
                <a:srgbClr val="669DB2"/>
              </a:solidFill>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a:solidFill>
                    <a:schemeClr val="tx1">
                      <a:lumMod val="75000"/>
                      <a:lumOff val="25000"/>
                    </a:schemeClr>
                  </a:solidFill>
                  <a:latin typeface="+mn-lt"/>
                </a:rPr>
                <a:t>5G features and its applications [Image]. In: 3GPP. Available at: https://fuenf-g.de/2019/09/26/die-schrittmacher-von-5g/##. Accessed on June 22, 2023.</a:t>
              </a:r>
              <a:endParaRPr lang="de-DE" sz="90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a:solidFill>
                    <a:schemeClr val="bg1"/>
                  </a:solidFill>
                  <a:latin typeface="+mj-lt"/>
                  <a:cs typeface="Open Sans Semibold" panose="020B0706030804020204" pitchFamily="34" charset="0"/>
                  <a:sym typeface="Open Sans Semibold" panose="020B0706030804020204" pitchFamily="34" charset="0"/>
                </a:rPr>
                <a:t>2</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eMBB</a:t>
              </a:r>
              <a:endParaRPr lang="de-DE" sz="1400" b="1">
                <a:solidFill>
                  <a:schemeClr val="bg1"/>
                </a:solidFill>
                <a:latin typeface="+mj-lt"/>
              </a:endParaRPr>
            </a:p>
            <a:p>
              <a:pPr>
                <a:lnSpc>
                  <a:spcPct val="110000"/>
                </a:lnSpc>
                <a:spcBef>
                  <a:spcPts val="0"/>
                </a:spcBef>
                <a:buNone/>
              </a:pPr>
              <a:r>
                <a:rPr lang="de-DE" sz="140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a:solidFill>
                    <a:schemeClr val="bg1"/>
                  </a:solidFill>
                  <a:latin typeface="+mj-lt"/>
                  <a:cs typeface="Open Sans Semibold" panose="020B0706030804020204" pitchFamily="34" charset="0"/>
                  <a:sym typeface="Open Sans Semibold" panose="020B0706030804020204" pitchFamily="34" charset="0"/>
                </a:rPr>
                <a:t>3</a:t>
              </a:r>
              <a:endParaRPr lang="de-DE" altLang="en-US" sz="140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b="1" err="1">
                  <a:solidFill>
                    <a:schemeClr val="bg1"/>
                  </a:solidFill>
                  <a:latin typeface="+mj-lt"/>
                </a:rPr>
                <a:t>mMTC</a:t>
              </a:r>
              <a:endParaRPr lang="de-DE" sz="1400" b="1">
                <a:solidFill>
                  <a:schemeClr val="bg1"/>
                </a:solidFill>
                <a:latin typeface="+mj-lt"/>
              </a:endParaRPr>
            </a:p>
            <a:p>
              <a:pPr>
                <a:lnSpc>
                  <a:spcPct val="110000"/>
                </a:lnSpc>
                <a:spcBef>
                  <a:spcPts val="0"/>
                </a:spcBef>
                <a:buNone/>
              </a:pPr>
              <a:r>
                <a:rPr lang="de-DE" sz="1400">
                  <a:solidFill>
                    <a:schemeClr val="bg1"/>
                  </a:solidFill>
                  <a:latin typeface="+mn-lt"/>
                </a:rPr>
                <a:t>Massive </a:t>
              </a:r>
              <a:r>
                <a:rPr lang="en-US" sz="1400">
                  <a:solidFill>
                    <a:schemeClr val="bg1"/>
                  </a:solidFill>
                  <a:latin typeface="+mn-lt"/>
                </a:rPr>
                <a:t>Machine</a:t>
              </a:r>
              <a:r>
                <a:rPr lang="de-DE" sz="1400">
                  <a:solidFill>
                    <a:schemeClr val="bg1"/>
                  </a:solidFill>
                  <a:latin typeface="+mn-lt"/>
                </a:rPr>
                <a:t> Type Communication</a:t>
              </a:r>
            </a:p>
          </p:txBody>
        </p:sp>
      </p:grpSp>
      <p:pic>
        <p:nvPicPr>
          <p:cNvPr id="6" name="Picture 5" descr="UFBA no Colégio da Polícia Militar – Dendezeiros, Bahia | Kids Save Lives  Brasil">
            <a:extLst>
              <a:ext uri="{FF2B5EF4-FFF2-40B4-BE49-F238E27FC236}">
                <a16:creationId xmlns:a16="http://schemas.microsoft.com/office/drawing/2014/main" id="{27A0989A-13E1-CAE7-8AD3-5EB0D62CC35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69C8D3A3-4707-429D-5CEE-1E2F9F7919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9FB27A25-AB82-0F7F-9839-8511597687F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26" name="Datumsplatzhalter 2">
            <a:extLst>
              <a:ext uri="{FF2B5EF4-FFF2-40B4-BE49-F238E27FC236}">
                <a16:creationId xmlns:a16="http://schemas.microsoft.com/office/drawing/2014/main" id="{F9B87DAE-9984-3A3C-331C-3D090451F1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29" name="Slide Number Placeholder 13">
            <a:extLst>
              <a:ext uri="{FF2B5EF4-FFF2-40B4-BE49-F238E27FC236}">
                <a16:creationId xmlns:a16="http://schemas.microsoft.com/office/drawing/2014/main" id="{D1776A8A-E1E8-6D8D-B3E4-5C3A67B8A20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13</a:t>
            </a:fld>
            <a:r>
              <a:rPr lang="de-DE" sz="800"/>
              <a:t> </a:t>
            </a:r>
          </a:p>
        </p:txBody>
      </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t>Contextualization</a:t>
            </a:r>
            <a:endParaRPr lang="de-DE" b="1"/>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Use Cases</a:t>
            </a:r>
            <a:endParaRPr lang="en-US">
              <a:solidFill>
                <a:srgbClr val="669DB2"/>
              </a:solidFill>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864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a:ln>
                      <a:noFill/>
                    </a:ln>
                    <a:solidFill>
                      <a:schemeClr val="bg1"/>
                    </a:solidFill>
                    <a:effectLst/>
                    <a:latin typeface="Frutiger LT Com 45 Light" panose="020B0303030504020204" pitchFamily="34" charset="0"/>
                  </a:rPr>
                  <a:t>environments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a:lnSpc>
                    <a:spcPct val="110000"/>
                  </a:lnSpc>
                  <a:spcBef>
                    <a:spcPct val="0"/>
                  </a:spcBef>
                </a:pPr>
                <a:r>
                  <a:rPr lang="de-DE" sz="1400" b="1" dirty="0">
                    <a:solidFill>
                      <a:schemeClr val="bg1"/>
                    </a:solidFill>
                    <a:latin typeface="Frutiger LT Com 45 Light" panose="020B0303030504020204" pitchFamily="34" charset="0"/>
                  </a:rPr>
                  <a:t>     </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b="1" dirty="0">
                    <a:solidFill>
                      <a:schemeClr val="bg1"/>
                    </a:solidFill>
                    <a:latin typeface="+mj-lt"/>
                  </a:rPr>
                  <a:t>Real-time </a:t>
                </a:r>
                <a:r>
                  <a:rPr lang="de-DE" sz="1400" b="1" dirty="0" err="1">
                    <a:solidFill>
                      <a:schemeClr val="bg1"/>
                    </a:solidFill>
                    <a:latin typeface="+mj-lt"/>
                  </a:rPr>
                  <a:t>condition</a:t>
                </a:r>
                <a:r>
                  <a:rPr lang="de-DE" sz="1400" b="1" dirty="0">
                    <a:solidFill>
                      <a:schemeClr val="bg1"/>
                    </a:solidFill>
                    <a:latin typeface="+mj-lt"/>
                  </a:rPr>
                  <a:t> </a:t>
                </a:r>
                <a:r>
                  <a:rPr lang="de-DE" sz="1400" b="1" dirty="0" err="1">
                    <a:solidFill>
                      <a:schemeClr val="bg1"/>
                    </a:solidFill>
                    <a:latin typeface="+mj-lt"/>
                  </a:rPr>
                  <a:t>monitoring</a:t>
                </a:r>
                <a:endParaRPr lang="de-DE" sz="1400" b="1" dirty="0">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lang="en-US" sz="1400" b="1" dirty="0">
                    <a:solidFill>
                      <a:schemeClr val="bg1"/>
                    </a:solidFill>
                    <a:latin typeface="+mj-lt"/>
                  </a:rPr>
                  <a:t>Health and safety at worksites</a:t>
                </a:r>
                <a:endParaRPr lang="de-DE" sz="1400" b="1" dirty="0">
                  <a:solidFill>
                    <a:schemeClr val="bg1"/>
                  </a:solidFill>
                  <a:latin typeface="+mj-lt"/>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b="1" dirty="0" err="1">
                    <a:solidFill>
                      <a:schemeClr val="bg1"/>
                    </a:solidFill>
                    <a:latin typeface="+mj-lt"/>
                  </a:rPr>
                  <a:t>Autonomous</a:t>
                </a:r>
                <a:r>
                  <a:rPr lang="de-DE" sz="1400" b="1" dirty="0">
                    <a:solidFill>
                      <a:schemeClr val="bg1"/>
                    </a:solidFill>
                    <a:latin typeface="+mj-lt"/>
                  </a:rPr>
                  <a:t> </a:t>
                </a:r>
                <a:r>
                  <a:rPr lang="de-DE" sz="1400" b="1" dirty="0" err="1">
                    <a:solidFill>
                      <a:schemeClr val="bg1"/>
                    </a:solidFill>
                    <a:latin typeface="+mj-lt"/>
                  </a:rPr>
                  <a:t>machinery</a:t>
                </a:r>
                <a:endParaRPr lang="de-DE" sz="1400" b="1" dirty="0">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a:solidFill>
                  <a:schemeClr val="tx1">
                    <a:lumMod val="50000"/>
                    <a:lumOff val="50000"/>
                  </a:schemeClr>
                </a:solidFill>
              </a:endParaRPr>
            </a:p>
          </p:txBody>
        </p:sp>
      </p:grpSp>
      <p:pic>
        <p:nvPicPr>
          <p:cNvPr id="3" name="Picture 2" descr="UFBA no Colégio da Polícia Militar – Dendezeiros, Bahia | Kids Save Lives  Brasil">
            <a:extLst>
              <a:ext uri="{FF2B5EF4-FFF2-40B4-BE49-F238E27FC236}">
                <a16:creationId xmlns:a16="http://schemas.microsoft.com/office/drawing/2014/main" id="{16CD9257-6315-55CA-D952-8D22E18FEAC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22D853C5-DB68-35D4-F440-BCBB578A784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AE019610-3F1F-2BA5-E44E-D00A793D0E7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0" name="Datumsplatzhalter 2">
            <a:extLst>
              <a:ext uri="{FF2B5EF4-FFF2-40B4-BE49-F238E27FC236}">
                <a16:creationId xmlns:a16="http://schemas.microsoft.com/office/drawing/2014/main" id="{86B52406-28A5-2594-FB47-B7DC248A2FC7}"/>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2A5294E4-E49B-07A4-5967-21F81A76349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14</a:t>
            </a:fld>
            <a:r>
              <a:rPr lang="de-DE" sz="800"/>
              <a:t> </a:t>
            </a:r>
          </a:p>
        </p:txBody>
      </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659737215"/>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A2FE5F8B-739D-6DD5-A93B-F4F030492E1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DCB7857-8338-BBD3-4FC9-86571B0807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E77840C-BBDC-2C57-2A12-2D9CF53DD6D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C1878F8D-2318-50B1-B871-3C5FD0143B8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7027BC7-5D1C-7715-FB74-3E43031E186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15</a:t>
            </a:fld>
            <a:r>
              <a:rPr lang="de-DE" sz="800"/>
              <a:t> </a:t>
            </a: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b="1" err="1"/>
              <a:t>Measurements</a:t>
            </a:r>
            <a:endParaRPr lang="de-DE" b="1"/>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err="1">
                <a:solidFill>
                  <a:srgbClr val="669DB2"/>
                </a:solidFill>
              </a:rPr>
              <a:t>Expected</a:t>
            </a:r>
            <a:r>
              <a:rPr lang="de-DE">
                <a:solidFill>
                  <a:srgbClr val="669DB2"/>
                </a:solidFill>
              </a:rPr>
              <a:t> </a:t>
            </a:r>
            <a:r>
              <a:rPr lang="de-DE" err="1">
                <a:solidFill>
                  <a:srgbClr val="669DB2"/>
                </a:solidFill>
              </a:rPr>
              <a:t>results</a:t>
            </a:r>
            <a:endParaRPr lang="en-US"/>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287519814"/>
              </p:ext>
            </p:extLst>
          </p:nvPr>
        </p:nvGraphicFramePr>
        <p:xfrm>
          <a:off x="2745942" y="1298414"/>
          <a:ext cx="6700115" cy="4563539"/>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1" i="0" kern="1200">
                          <a:solidFill>
                            <a:schemeClr val="accent2"/>
                          </a:solidFill>
                          <a:effectLst/>
                          <a:latin typeface="Frutiger LT Com 65 Bold"/>
                          <a:ea typeface="+mn-ea"/>
                          <a:cs typeface="+mn-cs"/>
                        </a:rPr>
                        <a:t>Expected Latency and Data Rate Requirements.</a:t>
                      </a:r>
                      <a:endParaRPr lang="de-DE" sz="1400" b="1" i="0" kern="1200">
                        <a:solidFill>
                          <a:schemeClr val="accent2"/>
                        </a:solidFill>
                        <a:effectLst/>
                        <a:latin typeface="Frutiger LT Com 65 Bold"/>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a:solidFill>
                            <a:schemeClr val="tx1"/>
                          </a:solidFill>
                          <a:effectLst/>
                          <a:latin typeface="Frutiger LT Com 65 Bold"/>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err="1">
                          <a:solidFill>
                            <a:schemeClr val="tx1"/>
                          </a:solidFill>
                          <a:effectLst/>
                          <a:latin typeface="Frutiger LT Com 65 Bold"/>
                          <a:ea typeface="+mn-ea"/>
                          <a:cs typeface="+mn-cs"/>
                        </a:rPr>
                        <a:t>Latency</a:t>
                      </a:r>
                      <a:r>
                        <a:rPr lang="de-DE" sz="1200" b="1" i="0" kern="1200">
                          <a:solidFill>
                            <a:schemeClr val="tx1"/>
                          </a:solidFill>
                          <a:effectLst/>
                          <a:latin typeface="Frutiger LT Com 65 Bold"/>
                          <a:ea typeface="+mn-ea"/>
                          <a:cs typeface="+mn-cs"/>
                        </a:rPr>
                        <a:t> </a:t>
                      </a:r>
                      <a:r>
                        <a:rPr lang="de-DE" sz="1200" b="1" i="0" kern="1200" err="1">
                          <a:solidFill>
                            <a:schemeClr val="tx1"/>
                          </a:solidFill>
                          <a:effectLst/>
                          <a:latin typeface="Frutiger LT Com 65 Bold"/>
                          <a:ea typeface="+mn-ea"/>
                          <a:cs typeface="+mn-cs"/>
                        </a:rPr>
                        <a:t>Requirement</a:t>
                      </a:r>
                      <a:endParaRPr lang="de-DE" sz="1200" b="1" i="0" kern="1200">
                        <a:solidFill>
                          <a:schemeClr val="tx1"/>
                        </a:solidFill>
                        <a:effectLst/>
                        <a:latin typeface="Frutiger LT Com 65 Bold"/>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err="1">
                          <a:ln>
                            <a:noFill/>
                          </a:ln>
                          <a:solidFill>
                            <a:schemeClr val="tx1"/>
                          </a:solidFill>
                          <a:effectLst/>
                          <a:uLnTx/>
                          <a:uFillTx/>
                          <a:latin typeface="Frutiger LT Com 65 Bold"/>
                          <a:ea typeface="+mn-ea"/>
                          <a:cs typeface="+mn-cs"/>
                        </a:rPr>
                        <a:t>Expected</a:t>
                      </a:r>
                      <a:r>
                        <a:rPr kumimoji="0" lang="de-DE" sz="1200" b="1" i="0" u="none" strike="noStrike" kern="1200" cap="none" spc="0" normalizeH="0" baseline="0" noProof="0">
                          <a:ln>
                            <a:noFill/>
                          </a:ln>
                          <a:solidFill>
                            <a:schemeClr val="tx1"/>
                          </a:solidFill>
                          <a:effectLst/>
                          <a:uLnTx/>
                          <a:uFillTx/>
                          <a:latin typeface="Frutiger LT Com 65 Bold"/>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Remote Monitoring</a:t>
                      </a:r>
                      <a:endParaRPr lang="de-DE" sz="1200" b="0" i="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Remote Control</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2D-LIDAR</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&lt; 20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3D-LIDAR</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50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DL ≥ 1 Mbps</a:t>
                      </a:r>
                    </a:p>
                    <a:p>
                      <a:pPr marL="0" marR="0" lvl="0" indent="0" algn="r" rtl="0" eaLnBrk="1" fontAlgn="auto" latinLnBrk="0" hangingPunct="1">
                        <a:lnSpc>
                          <a:spcPct val="110000"/>
                        </a:lnSpc>
                        <a:spcBef>
                          <a:spcPts val="0"/>
                        </a:spcBef>
                        <a:spcAft>
                          <a:spcPts val="0"/>
                        </a:spcAft>
                        <a:buClrTx/>
                        <a:buSzTx/>
                        <a:buFontTx/>
                        <a:buNone/>
                      </a:pPr>
                      <a:r>
                        <a:rPr lang="de-DE" sz="1200" b="0" i="0" u="none" strike="noStrike" kern="1200" cap="none" spc="0" normalizeH="0" baseline="0" noProof="0">
                          <a:ln>
                            <a:noFill/>
                          </a:ln>
                          <a:solidFill>
                            <a:schemeClr val="tx1"/>
                          </a:solidFill>
                          <a:effectLst/>
                          <a:uLnTx/>
                          <a:uFillTx/>
                          <a:latin typeface="Frutiger LT Com 45 Light"/>
                          <a:ea typeface="+mn-ea"/>
                          <a:cs typeface="+mn-cs"/>
                        </a:rPr>
                        <a:t> </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a:t>
                      </a: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Ouster</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 UL ≥ 300 Mbps</a:t>
                      </a:r>
                    </a:p>
                    <a:p>
                      <a:pPr marL="0" marR="0" lvl="0" indent="0" algn="r" rtl="0" eaLnBrk="1" fontAlgn="auto" latinLnBrk="0" hangingPunct="1">
                        <a:lnSpc>
                          <a:spcPct val="110000"/>
                        </a:lnSpc>
                        <a:spcBef>
                          <a:spcPts val="0"/>
                        </a:spcBef>
                        <a:spcAft>
                          <a:spcPts val="0"/>
                        </a:spcAft>
                        <a:buClrTx/>
                        <a:buSzTx/>
                        <a:buFontTx/>
                        <a:buNone/>
                      </a:pPr>
                      <a:r>
                        <a:rPr lang="de-DE" sz="1200" b="0" i="0" u="none" strike="noStrike" kern="1200" cap="none" spc="0" normalizeH="0" baseline="0" noProof="0">
                          <a:ln>
                            <a:noFill/>
                          </a:ln>
                          <a:solidFill>
                            <a:schemeClr val="tx1"/>
                          </a:solidFill>
                          <a:effectLst/>
                          <a:uLnTx/>
                          <a:uFillTx/>
                          <a:latin typeface="Frutiger LT Com 45 Light"/>
                          <a:ea typeface="+mn-ea"/>
                          <a:cs typeface="+mn-cs"/>
                        </a:rPr>
                        <a:t> </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rtl="0" eaLnBrk="1" fontAlgn="auto" latinLnBrk="0" hangingPunct="1">
                        <a:lnSpc>
                          <a:spcPct val="110000"/>
                        </a:lnSpc>
                        <a:spcBef>
                          <a:spcPts val="0"/>
                        </a:spcBef>
                        <a:spcAft>
                          <a:spcPts val="0"/>
                        </a:spcAft>
                        <a:buClrTx/>
                        <a:buSzTx/>
                        <a:buFontTx/>
                        <a:buNone/>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Radar</a:t>
                      </a:r>
                      <a:r>
                        <a:rPr lang="de-DE" sz="1200" b="0" i="0" u="none" strike="noStrike" kern="1200" cap="none" spc="0" normalizeH="0" baseline="0" noProof="0">
                          <a:ln>
                            <a:noFill/>
                          </a:ln>
                          <a:solidFill>
                            <a:schemeClr val="tx1"/>
                          </a:solidFill>
                          <a:effectLst/>
                          <a:uLnTx/>
                          <a:uFillTx/>
                          <a:latin typeface="Frutiger LT Com 45 Light"/>
                          <a:ea typeface="+mn-ea"/>
                          <a:cs typeface="+mn-cs"/>
                        </a:rPr>
                        <a:t> </a:t>
                      </a:r>
                      <a:endParaRPr lang="de-DE" sz="1200" b="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a:solidFill>
                            <a:schemeClr val="tx1"/>
                          </a:solidFill>
                          <a:effectLst/>
                          <a:latin typeface="Frutiger LT Com 45 Light"/>
                        </a:rPr>
                        <a:t>200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rtl="0" eaLnBrk="1" fontAlgn="auto" latinLnBrk="0" hangingPunct="1">
                        <a:lnSpc>
                          <a:spcPct val="110000"/>
                        </a:lnSpc>
                        <a:spcBef>
                          <a:spcPts val="0"/>
                        </a:spcBef>
                        <a:spcAft>
                          <a:spcPts val="0"/>
                        </a:spcAft>
                        <a:buClrTx/>
                        <a:buSzTx/>
                        <a:buFontTx/>
                        <a:buNone/>
                      </a:pP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Cameras</a:t>
                      </a:r>
                      <a:r>
                        <a:rPr lang="de-DE" sz="1200" b="0" i="0" u="none" strike="noStrike" kern="1200" cap="none" spc="0" normalizeH="0" baseline="0" noProof="0">
                          <a:ln>
                            <a:noFill/>
                          </a:ln>
                          <a:solidFill>
                            <a:schemeClr val="tx1"/>
                          </a:solidFill>
                          <a:effectLst/>
                          <a:uLnTx/>
                          <a:uFillTx/>
                          <a:latin typeface="Frutiger LT Com 45 Light"/>
                          <a:ea typeface="+mn-ea"/>
                          <a:cs typeface="+mn-cs"/>
                        </a:rPr>
                        <a:t> </a:t>
                      </a:r>
                      <a:endParaRPr lang="de-DE" sz="1200" b="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a:solidFill>
                            <a:schemeClr val="tx1"/>
                          </a:solidFill>
                          <a:effectLst/>
                          <a:latin typeface="Frutiger LT Com 45 Light"/>
                        </a:rPr>
                        <a:t>&lt; 10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DL   ≥     1 Mbps</a:t>
                      </a:r>
                    </a:p>
                    <a:p>
                      <a:pPr algn="r">
                        <a:lnSpc>
                          <a:spcPct val="110000"/>
                        </a:lnSpc>
                      </a:pPr>
                      <a:r>
                        <a:rPr lang="de-DE" sz="1200" b="0" i="0">
                          <a:solidFill>
                            <a:schemeClr val="tx1"/>
                          </a:solidFill>
                          <a:effectLst/>
                          <a:latin typeface="Frutiger LT Com 45 Light"/>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Voice </a:t>
                      </a:r>
                      <a:r>
                        <a:rPr kumimoji="0" lang="de-DE" sz="1200" b="0" i="0" u="none" strike="noStrike" kern="1200" cap="none" spc="0" normalizeH="0" baseline="0" noProof="0" err="1">
                          <a:ln>
                            <a:noFill/>
                          </a:ln>
                          <a:solidFill>
                            <a:schemeClr val="tx1"/>
                          </a:solidFill>
                          <a:effectLst/>
                          <a:uLnTx/>
                          <a:uFillTx/>
                          <a:latin typeface="Frutiger LT Com 45 Light"/>
                          <a:ea typeface="+mn-ea"/>
                          <a:cs typeface="+mn-cs"/>
                        </a:rPr>
                        <a:t>over</a:t>
                      </a: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 IP</a:t>
                      </a:r>
                      <a:endParaRPr lang="de-DE" sz="1200" b="0">
                        <a:solidFill>
                          <a:schemeClr val="tx1"/>
                        </a:solidFill>
                        <a:latin typeface="Frutiger LT Com 45 Light"/>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a:solidFill>
                            <a:schemeClr val="tx1"/>
                          </a:solidFill>
                          <a:effectLst/>
                          <a:latin typeface="Frutiger LT Com 45 Light"/>
                        </a:rPr>
                        <a:t>20 – 100 </a:t>
                      </a:r>
                      <a:r>
                        <a:rPr lang="de-DE" sz="1200" b="0" i="0" err="1">
                          <a:solidFill>
                            <a:schemeClr val="tx1"/>
                          </a:solidFill>
                          <a:effectLst/>
                          <a:latin typeface="Frutiger LT Com 45 Light"/>
                        </a:rPr>
                        <a:t>ms</a:t>
                      </a:r>
                      <a:endParaRPr lang="de-DE" sz="1200" b="0" i="0">
                        <a:solidFill>
                          <a:schemeClr val="tx1"/>
                        </a:solidFill>
                        <a:effectLst/>
                        <a:latin typeface="Frutiger LT Com 45 Light"/>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a:ln>
                            <a:noFill/>
                          </a:ln>
                          <a:solidFill>
                            <a:schemeClr val="tx1"/>
                          </a:solidFill>
                          <a:effectLst/>
                          <a:uLnTx/>
                          <a:uFillTx/>
                          <a:latin typeface="Frutiger LT Com 45 Light"/>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16</a:t>
            </a:fld>
            <a:r>
              <a:rPr lang="de-DE" sz="800"/>
              <a:t> </a:t>
            </a:r>
          </a:p>
        </p:txBody>
      </p:sp>
    </p:spTree>
    <p:extLst>
      <p:ext uri="{BB962C8B-B14F-4D97-AF65-F5344CB8AC3E}">
        <p14:creationId xmlns:p14="http://schemas.microsoft.com/office/powerpoint/2010/main" val="2383317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b="1" err="1"/>
              <a:t>Measurements</a:t>
            </a:r>
            <a:endParaRPr lang="de-DE" b="1"/>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778321"/>
            <a:ext cx="11233150" cy="338554"/>
          </a:xfrm>
        </p:spPr>
        <p:txBody>
          <a:bodyPr/>
          <a:lstStyle/>
          <a:p>
            <a:r>
              <a:rPr lang="de-DE">
                <a:solidFill>
                  <a:srgbClr val="669DB2"/>
                </a:solidFill>
              </a:rPr>
              <a:t>The scenarios</a:t>
            </a:r>
            <a:endParaRPr lang="en-US"/>
          </a:p>
        </p:txBody>
      </p:sp>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17</a:t>
            </a:fld>
            <a:r>
              <a:rPr lang="de-DE" sz="800"/>
              <a:t> </a:t>
            </a:r>
          </a:p>
        </p:txBody>
      </p:sp>
      <p:sp>
        <p:nvSpPr>
          <p:cNvPr id="11" name="Textplatzhalter 6">
            <a:extLst>
              <a:ext uri="{FF2B5EF4-FFF2-40B4-BE49-F238E27FC236}">
                <a16:creationId xmlns:a16="http://schemas.microsoft.com/office/drawing/2014/main" id="{42BE97A4-9C0B-F509-6AFC-5ACEB52D8775}"/>
              </a:ext>
            </a:extLst>
          </p:cNvPr>
          <p:cNvSpPr txBox="1">
            <a:spLocks/>
          </p:cNvSpPr>
          <p:nvPr/>
        </p:nvSpPr>
        <p:spPr bwMode="gray">
          <a:xfrm>
            <a:off x="479425"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 name="Imagem 1"/>
          <p:cNvPicPr>
            <a:picLocks noChangeAspect="1"/>
          </p:cNvPicPr>
          <p:nvPr/>
        </p:nvPicPr>
        <p:blipFill rotWithShape="1">
          <a:blip r:embed="rId8">
            <a:extLst>
              <a:ext uri="{28A0092B-C50C-407E-A947-70E740481C1C}">
                <a14:useLocalDpi xmlns:a14="http://schemas.microsoft.com/office/drawing/2010/main" val="0"/>
              </a:ext>
            </a:extLst>
          </a:blip>
          <a:srcRect t="19819" b="22027"/>
          <a:stretch/>
        </p:blipFill>
        <p:spPr>
          <a:xfrm>
            <a:off x="807213" y="1830643"/>
            <a:ext cx="4738420" cy="3677990"/>
          </a:xfrm>
          <a:prstGeom prst="rect">
            <a:avLst/>
          </a:prstGeom>
        </p:spPr>
      </p:pic>
      <p:sp>
        <p:nvSpPr>
          <p:cNvPr id="16" name="Textplatzhalter 6">
            <a:extLst>
              <a:ext uri="{FF2B5EF4-FFF2-40B4-BE49-F238E27FC236}">
                <a16:creationId xmlns:a16="http://schemas.microsoft.com/office/drawing/2014/main" id="{42BE97A4-9C0B-F509-6AFC-5ACEB52D8775}"/>
              </a:ext>
            </a:extLst>
          </p:cNvPr>
          <p:cNvSpPr txBox="1">
            <a:spLocks/>
          </p:cNvSpPr>
          <p:nvPr/>
        </p:nvSpPr>
        <p:spPr bwMode="gray">
          <a:xfrm>
            <a:off x="6201210"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0" name="Retângulo de cantos arredondados 9"/>
          <p:cNvSpPr/>
          <p:nvPr/>
        </p:nvSpPr>
        <p:spPr>
          <a:xfrm>
            <a:off x="3261491" y="4961978"/>
            <a:ext cx="216622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a:solidFill>
                  <a:schemeClr val="tx1"/>
                </a:solidFill>
              </a:rPr>
              <a:t>The Underground Mine </a:t>
            </a:r>
          </a:p>
        </p:txBody>
      </p:sp>
      <p:pic>
        <p:nvPicPr>
          <p:cNvPr id="19" name="Picture 18" descr="A building with a lot of gravel&#10;&#10;Description automatically generated">
            <a:extLst>
              <a:ext uri="{FF2B5EF4-FFF2-40B4-BE49-F238E27FC236}">
                <a16:creationId xmlns:a16="http://schemas.microsoft.com/office/drawing/2014/main" id="{909B3B47-7307-F48B-F045-2F7E4A63EB31}"/>
              </a:ext>
            </a:extLst>
          </p:cNvPr>
          <p:cNvPicPr>
            <a:picLocks noChangeAspect="1"/>
          </p:cNvPicPr>
          <p:nvPr/>
        </p:nvPicPr>
        <p:blipFill rotWithShape="1">
          <a:blip r:embed="rId9">
            <a:extLst>
              <a:ext uri="{28A0092B-C50C-407E-A947-70E740481C1C}">
                <a14:useLocalDpi xmlns:a14="http://schemas.microsoft.com/office/drawing/2010/main" val="0"/>
              </a:ext>
            </a:extLst>
          </a:blip>
          <a:srcRect r="3296"/>
          <a:stretch/>
        </p:blipFill>
        <p:spPr>
          <a:xfrm>
            <a:off x="6529051" y="1830643"/>
            <a:ext cx="4738313" cy="3674848"/>
          </a:xfrm>
          <a:prstGeom prst="rect">
            <a:avLst/>
          </a:prstGeom>
        </p:spPr>
      </p:pic>
      <p:sp>
        <p:nvSpPr>
          <p:cNvPr id="20" name="Retângulo de cantos arredondados 9">
            <a:extLst>
              <a:ext uri="{FF2B5EF4-FFF2-40B4-BE49-F238E27FC236}">
                <a16:creationId xmlns:a16="http://schemas.microsoft.com/office/drawing/2014/main" id="{BB96F0E3-050B-E169-5FBB-AAC43F78CCAC}"/>
              </a:ext>
            </a:extLst>
          </p:cNvPr>
          <p:cNvSpPr/>
          <p:nvPr/>
        </p:nvSpPr>
        <p:spPr>
          <a:xfrm>
            <a:off x="9145314" y="4918516"/>
            <a:ext cx="2005285"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a:solidFill>
                  <a:schemeClr val="tx1"/>
                </a:solidFill>
              </a:rPr>
              <a:t>The Construction Site </a:t>
            </a:r>
          </a:p>
        </p:txBody>
      </p:sp>
    </p:spTree>
    <p:extLst>
      <p:ext uri="{BB962C8B-B14F-4D97-AF65-F5344CB8AC3E}">
        <p14:creationId xmlns:p14="http://schemas.microsoft.com/office/powerpoint/2010/main" val="15792872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vert="horz" lIns="0" tIns="0" rIns="0" bIns="0" rtlCol="0" anchor="t">
            <a:spAutoFit/>
          </a:bodyPr>
          <a:lstStyle/>
          <a:p>
            <a:r>
              <a:rPr lang="en-US" b="1">
                <a:solidFill>
                  <a:srgbClr val="005B7F"/>
                </a:solidFill>
              </a:rPr>
              <a:t>Characteristics</a:t>
            </a:r>
            <a:r>
              <a:rPr lang="de-DE" b="1">
                <a:solidFill>
                  <a:srgbClr val="005B7F"/>
                </a:solidFill>
              </a:rPr>
              <a:t>:</a:t>
            </a:r>
          </a:p>
          <a:p>
            <a:pPr marL="359410" lvl="4" indent="-179705">
              <a:lnSpc>
                <a:spcPct val="150000"/>
              </a:lnSpc>
              <a:buClr>
                <a:srgbClr val="669DB2"/>
              </a:buClr>
            </a:pPr>
            <a:r>
              <a:rPr lang="de-DE" err="1"/>
              <a:t>Approximately</a:t>
            </a:r>
            <a:r>
              <a:rPr lang="de-DE"/>
              <a:t> 700 </a:t>
            </a:r>
            <a:r>
              <a:rPr lang="de-DE" err="1"/>
              <a:t>meters</a:t>
            </a:r>
            <a:r>
              <a:rPr lang="de-DE"/>
              <a:t> </a:t>
            </a:r>
            <a:r>
              <a:rPr lang="de-DE" err="1"/>
              <a:t>below</a:t>
            </a:r>
            <a:r>
              <a:rPr lang="de-DE"/>
              <a:t> </a:t>
            </a:r>
            <a:r>
              <a:rPr lang="de-DE" err="1"/>
              <a:t>surface</a:t>
            </a:r>
            <a:endParaRPr lang="de-DE"/>
          </a:p>
          <a:p>
            <a:pPr marL="359410" lvl="4" indent="-179705">
              <a:lnSpc>
                <a:spcPct val="150000"/>
              </a:lnSpc>
              <a:buClr>
                <a:srgbClr val="669DB2"/>
              </a:buClr>
            </a:pPr>
            <a:r>
              <a:rPr lang="de-DE"/>
              <a:t>Wi-Fi </a:t>
            </a:r>
            <a:r>
              <a:rPr lang="de-DE" err="1"/>
              <a:t>setup</a:t>
            </a:r>
            <a:endParaRPr lang="de-DE"/>
          </a:p>
          <a:p>
            <a:pPr marL="359410" lvl="4" indent="-179705">
              <a:lnSpc>
                <a:spcPct val="150000"/>
              </a:lnSpc>
              <a:buClr>
                <a:srgbClr val="669DB2"/>
              </a:buClr>
            </a:pPr>
            <a:r>
              <a:rPr lang="de-DE"/>
              <a:t>Test </a:t>
            </a:r>
            <a:r>
              <a:rPr lang="de-DE" err="1"/>
              <a:t>parameters</a:t>
            </a:r>
            <a:r>
              <a:rPr lang="de-DE"/>
              <a:t>:</a:t>
            </a:r>
          </a:p>
          <a:p>
            <a:pPr marL="539750" lvl="5" indent="-179705">
              <a:lnSpc>
                <a:spcPct val="150000"/>
              </a:lnSpc>
            </a:pPr>
            <a:r>
              <a:rPr lang="de-DE" err="1"/>
              <a:t>Latency</a:t>
            </a:r>
            <a:endParaRPr lang="de-DE"/>
          </a:p>
          <a:p>
            <a:pPr marL="539750" lvl="5" indent="-179705">
              <a:lnSpc>
                <a:spcPct val="150000"/>
              </a:lnSpc>
            </a:pPr>
            <a:r>
              <a:rPr lang="de-DE" err="1"/>
              <a:t>Throughput</a:t>
            </a:r>
            <a:endParaRPr lang="de-DE"/>
          </a:p>
          <a:p>
            <a:pPr marL="539750" lvl="5" indent="-179705">
              <a:lnSpc>
                <a:spcPct val="150000"/>
              </a:lnSpc>
            </a:pPr>
            <a:r>
              <a:rPr lang="de-DE"/>
              <a:t>Signal </a:t>
            </a:r>
            <a:r>
              <a:rPr lang="de-DE" err="1"/>
              <a:t>quality</a:t>
            </a:r>
            <a:endParaRPr lang="de-DE"/>
          </a:p>
          <a:p>
            <a:pPr marL="539750" lvl="5" indent="-179705">
              <a:lnSpc>
                <a:spcPct val="150000"/>
              </a:lnSpc>
            </a:pPr>
            <a:r>
              <a:rPr lang="de-DE"/>
              <a:t>Coverage</a:t>
            </a:r>
          </a:p>
          <a:p>
            <a:pPr marL="539750" lvl="5" indent="-179705">
              <a:lnSpc>
                <a:spcPct val="150000"/>
              </a:lnSpc>
            </a:pPr>
            <a:endParaRPr lang="de-DE"/>
          </a:p>
          <a:p>
            <a:pPr marL="539750" lvl="5" indent="-179705">
              <a:lnSpc>
                <a:spcPct val="150000"/>
              </a:lnSpc>
            </a:pPr>
            <a:endParaRPr lang="de-DE"/>
          </a:p>
          <a:p>
            <a:pPr marL="539750" lvl="5" indent="-179705">
              <a:lnSpc>
                <a:spcPct val="150000"/>
              </a:lnSpc>
            </a:pPr>
            <a:endParaRPr lang="de-DE"/>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a:t>[1]</a:t>
            </a:r>
          </a:p>
        </p:txBody>
      </p:sp>
      <p:pic>
        <p:nvPicPr>
          <p:cNvPr id="10" name="Picture 9" descr="UFBA no Colégio da Polícia Militar – Dendezeiros, Bahia | Kids Save Lives  Brasil">
            <a:extLst>
              <a:ext uri="{FF2B5EF4-FFF2-40B4-BE49-F238E27FC236}">
                <a16:creationId xmlns:a16="http://schemas.microsoft.com/office/drawing/2014/main" id="{BF7AABCF-70DF-0008-34DB-5699E726F58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DF8B326-A8F6-81D7-7E47-72D6E0A4FC0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3EA934FB-5411-75F2-E609-B4833A32575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DAE4BF69-13C5-7C10-6C1C-6939307C4C46}"/>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0DF1CAC-1AAC-5060-5C63-CAA7C995328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18</a:t>
            </a:fld>
            <a:r>
              <a:rPr lang="de-DE" sz="800"/>
              <a:t> </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a:t>[3]</a:t>
            </a:r>
          </a:p>
        </p:txBody>
      </p:sp>
      <p:pic>
        <p:nvPicPr>
          <p:cNvPr id="8" name="Picture 7" descr="UFBA no Colégio da Polícia Militar – Dendezeiros, Bahia | Kids Save Lives  Brasil">
            <a:extLst>
              <a:ext uri="{FF2B5EF4-FFF2-40B4-BE49-F238E27FC236}">
                <a16:creationId xmlns:a16="http://schemas.microsoft.com/office/drawing/2014/main" id="{23648CFC-B869-CF7D-4B8F-083BCD2435BD}"/>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A92DF192-D4F8-6DC1-EEF5-3A65AB8A2F4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70CD28BD-6C09-9BFB-7467-F1B1A1BB45F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6E56E775-7E05-F02A-D14D-813102DB384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458CC931-7F69-56A6-1275-7AE5786859C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19</a:t>
            </a:fld>
            <a:r>
              <a:rPr lang="de-DE" sz="800"/>
              <a:t> </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140339483"/>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Objectives</a:t>
                      </a:r>
                      <a:endParaRPr lang="en-US"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5" name="Picture 4" descr="UFBA no Colégio da Polícia Militar – Dendezeiros, Bahia | Kids Save Lives  Brasil">
            <a:extLst>
              <a:ext uri="{FF2B5EF4-FFF2-40B4-BE49-F238E27FC236}">
                <a16:creationId xmlns:a16="http://schemas.microsoft.com/office/drawing/2014/main" id="{AB93EF3B-F0C1-7497-3D24-4B11133847D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UFBA | Brands of the World™ | Download vector logos and logotypes">
            <a:extLst>
              <a:ext uri="{FF2B5EF4-FFF2-40B4-BE49-F238E27FC236}">
                <a16:creationId xmlns:a16="http://schemas.microsoft.com/office/drawing/2014/main" id="{6DC536D7-95AF-D755-76B2-7C16E3972B8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10994C18-BD9E-B67A-EF95-51F7A279D03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DE12D8C2-E743-5AE5-63BD-EAC71A7265C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0165D26-054F-4E6B-F1B6-2C1951946A7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a:t>
            </a:fld>
            <a:r>
              <a:rPr lang="de-DE" sz="800"/>
              <a:t> </a:t>
            </a: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6">
            <a:extLst>
              <a:ext uri="{FF2B5EF4-FFF2-40B4-BE49-F238E27FC236}">
                <a16:creationId xmlns:a16="http://schemas.microsoft.com/office/drawing/2014/main" id="{AB1657B9-AF0D-A162-CC5B-49EBEBF1A95A}"/>
              </a:ext>
            </a:extLst>
          </p:cNvPr>
          <p:cNvSpPr txBox="1">
            <a:spLocks/>
          </p:cNvSpPr>
          <p:nvPr/>
        </p:nvSpPr>
        <p:spPr bwMode="gray">
          <a:xfrm>
            <a:off x="2436808" y="1479986"/>
            <a:ext cx="7325342" cy="4320091"/>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pic>
        <p:nvPicPr>
          <p:cNvPr id="14" name="Picture 13" descr="UFBA no Colégio da Polícia Militar – Dendezeiros, Bahia | Kids Save Lives  Brasil">
            <a:extLst>
              <a:ext uri="{FF2B5EF4-FFF2-40B4-BE49-F238E27FC236}">
                <a16:creationId xmlns:a16="http://schemas.microsoft.com/office/drawing/2014/main" id="{5A467D35-02DE-0761-F314-10DE767E085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UFBA | Brands of the World™ | Download vector logos and logotypes">
            <a:extLst>
              <a:ext uri="{FF2B5EF4-FFF2-40B4-BE49-F238E27FC236}">
                <a16:creationId xmlns:a16="http://schemas.microsoft.com/office/drawing/2014/main" id="{3019B447-FC3E-4260-C808-8273B5D0B1D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A5E57163-988C-A74F-0D57-3054778051A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7" name="Datumsplatzhalter 2">
            <a:extLst>
              <a:ext uri="{FF2B5EF4-FFF2-40B4-BE49-F238E27FC236}">
                <a16:creationId xmlns:a16="http://schemas.microsoft.com/office/drawing/2014/main" id="{B8463517-391A-77DA-64DA-2D23CA8CA93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23" name="Slide Number Placeholder 13">
            <a:extLst>
              <a:ext uri="{FF2B5EF4-FFF2-40B4-BE49-F238E27FC236}">
                <a16:creationId xmlns:a16="http://schemas.microsoft.com/office/drawing/2014/main" id="{BE5490FB-2C40-0927-9C2B-354BD1C690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20</a:t>
            </a:fld>
            <a:r>
              <a:rPr lang="de-DE" sz="800"/>
              <a:t> </a:t>
            </a:r>
          </a:p>
        </p:txBody>
      </p:sp>
      <p:sp>
        <p:nvSpPr>
          <p:cNvPr id="34" name="Rectangle 33">
            <a:extLst>
              <a:ext uri="{FF2B5EF4-FFF2-40B4-BE49-F238E27FC236}">
                <a16:creationId xmlns:a16="http://schemas.microsoft.com/office/drawing/2014/main" id="{E2902391-D1B9-F442-4BEB-903D696DB736}"/>
              </a:ext>
            </a:extLst>
          </p:cNvPr>
          <p:cNvSpPr/>
          <p:nvPr/>
        </p:nvSpPr>
        <p:spPr>
          <a:xfrm>
            <a:off x="2750007" y="1766549"/>
            <a:ext cx="6691983" cy="37660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pic>
        <p:nvPicPr>
          <p:cNvPr id="32" name="Picture 31">
            <a:extLst>
              <a:ext uri="{FF2B5EF4-FFF2-40B4-BE49-F238E27FC236}">
                <a16:creationId xmlns:a16="http://schemas.microsoft.com/office/drawing/2014/main" id="{86C9C7A8-146C-1335-6014-DF941372566B}"/>
              </a:ext>
            </a:extLst>
          </p:cNvPr>
          <p:cNvPicPr>
            <a:picLocks noChangeAspect="1"/>
          </p:cNvPicPr>
          <p:nvPr/>
        </p:nvPicPr>
        <p:blipFill>
          <a:blip r:embed="rId8"/>
          <a:stretch>
            <a:fillRect/>
          </a:stretch>
        </p:blipFill>
        <p:spPr>
          <a:xfrm>
            <a:off x="2750008" y="1829603"/>
            <a:ext cx="6674264" cy="3707190"/>
          </a:xfrm>
          <a:prstGeom prst="rect">
            <a:avLst/>
          </a:prstGeom>
        </p:spPr>
      </p:pic>
      <p:sp>
        <p:nvSpPr>
          <p:cNvPr id="33" name="Textplatzhalter 14">
            <a:extLst>
              <a:ext uri="{FF2B5EF4-FFF2-40B4-BE49-F238E27FC236}">
                <a16:creationId xmlns:a16="http://schemas.microsoft.com/office/drawing/2014/main" id="{9181A51A-731C-82E9-604F-2437D4B1A320}"/>
              </a:ext>
            </a:extLst>
          </p:cNvPr>
          <p:cNvSpPr>
            <a:spLocks noGrp="1"/>
          </p:cNvSpPr>
          <p:nvPr>
            <p:ph type="body" sz="quarter" idx="14"/>
          </p:nvPr>
        </p:nvSpPr>
        <p:spPr>
          <a:xfrm>
            <a:off x="2429849" y="1514904"/>
            <a:ext cx="7332301" cy="191399"/>
          </a:xfrm>
        </p:spPr>
        <p:txBody>
          <a:bodyPr/>
          <a:lstStyle/>
          <a:p>
            <a:pPr algn="ctr"/>
            <a:r>
              <a:rPr lang="de-DE" sz="1200" b="1">
                <a:solidFill>
                  <a:srgbClr val="005B7F"/>
                </a:solidFill>
              </a:rPr>
              <a:t>Signal Quality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Tree>
    <p:extLst>
      <p:ext uri="{BB962C8B-B14F-4D97-AF65-F5344CB8AC3E}">
        <p14:creationId xmlns:p14="http://schemas.microsoft.com/office/powerpoint/2010/main" val="382080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479987"/>
            <a:ext cx="7332301" cy="4326433"/>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rotWithShape="1">
            <a:blip r:embed="rId6"/>
            <a:srcRect t="464"/>
            <a:stretch/>
          </p:blipFill>
          <p:spPr>
            <a:xfrm>
              <a:off x="2855756" y="1833372"/>
              <a:ext cx="6691983" cy="3703421"/>
            </a:xfrm>
            <a:prstGeom prst="rect">
              <a:avLst/>
            </a:prstGeom>
          </p:spPr>
        </p:pic>
      </p:grpSp>
      <p:pic>
        <p:nvPicPr>
          <p:cNvPr id="13" name="Picture 12" descr="UFBA no Colégio da Polícia Militar – Dendezeiros, Bahia | Kids Save Lives  Brasil">
            <a:extLst>
              <a:ext uri="{FF2B5EF4-FFF2-40B4-BE49-F238E27FC236}">
                <a16:creationId xmlns:a16="http://schemas.microsoft.com/office/drawing/2014/main" id="{7439A740-B7AD-2008-24CE-0AF12B21AE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B6EE7D77-03FE-5ABF-1A71-6D67E54E30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A2FC7BED-DA1A-9682-7B7B-0854C806E11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6" name="Datumsplatzhalter 2">
            <a:extLst>
              <a:ext uri="{FF2B5EF4-FFF2-40B4-BE49-F238E27FC236}">
                <a16:creationId xmlns:a16="http://schemas.microsoft.com/office/drawing/2014/main" id="{B3FA8788-F6A3-A87B-51DC-C56825A4E32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8" name="Textplatzhalter 14">
            <a:extLst>
              <a:ext uri="{FF2B5EF4-FFF2-40B4-BE49-F238E27FC236}">
                <a16:creationId xmlns:a16="http://schemas.microsoft.com/office/drawing/2014/main" id="{2731B6A8-ADE9-311E-E94E-6691D372005B}"/>
              </a:ext>
            </a:extLst>
          </p:cNvPr>
          <p:cNvSpPr>
            <a:spLocks noGrp="1"/>
          </p:cNvSpPr>
          <p:nvPr>
            <p:ph type="body" sz="quarter" idx="14"/>
          </p:nvPr>
        </p:nvSpPr>
        <p:spPr>
          <a:xfrm>
            <a:off x="2429849" y="1514904"/>
            <a:ext cx="7332301" cy="191399"/>
          </a:xfrm>
        </p:spPr>
        <p:txBody>
          <a:bodyPr/>
          <a:lstStyle/>
          <a:p>
            <a:pPr algn="ctr"/>
            <a:r>
              <a:rPr lang="de-DE" sz="1200" b="1" err="1">
                <a:solidFill>
                  <a:srgbClr val="005B7F"/>
                </a:solidFill>
              </a:rPr>
              <a:t>Latency</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
        <p:nvSpPr>
          <p:cNvPr id="22" name="Slide Number Placeholder 13">
            <a:extLst>
              <a:ext uri="{FF2B5EF4-FFF2-40B4-BE49-F238E27FC236}">
                <a16:creationId xmlns:a16="http://schemas.microsoft.com/office/drawing/2014/main" id="{8361DF48-15D1-D9BD-C7C2-057C01A6B71E}"/>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21</a:t>
            </a:fld>
            <a:r>
              <a:rPr lang="de-DE" sz="800"/>
              <a:t> </a:t>
            </a:r>
          </a:p>
        </p:txBody>
      </p:sp>
    </p:spTree>
    <p:extLst>
      <p:ext uri="{BB962C8B-B14F-4D97-AF65-F5344CB8AC3E}">
        <p14:creationId xmlns:p14="http://schemas.microsoft.com/office/powerpoint/2010/main" val="19548555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479987"/>
            <a:ext cx="8439150" cy="4326433"/>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6"/>
          <a:srcRect l="1722" t="1110"/>
          <a:stretch/>
        </p:blipFill>
        <p:spPr>
          <a:xfrm>
            <a:off x="2188980" y="1833575"/>
            <a:ext cx="7814042" cy="3700119"/>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A04C13D8-5CDB-29A0-4B49-5EC0A62B4AF8}"/>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4C8A577-CD40-C495-EA54-F0CB011CDDF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991D579-664E-06C0-031A-13EC2EA8050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183C2A5B-60E1-A8AC-54F9-4768ED83482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655949FF-49ED-A964-B67D-5DFDA0D76DF4}"/>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22</a:t>
            </a:fld>
            <a:r>
              <a:rPr lang="de-DE" sz="800"/>
              <a:t> </a:t>
            </a:r>
          </a:p>
        </p:txBody>
      </p:sp>
      <p:sp>
        <p:nvSpPr>
          <p:cNvPr id="15" name="Textplatzhalter 14">
            <a:extLst>
              <a:ext uri="{FF2B5EF4-FFF2-40B4-BE49-F238E27FC236}">
                <a16:creationId xmlns:a16="http://schemas.microsoft.com/office/drawing/2014/main" id="{7E997757-E712-1007-7234-C79D31D91781}"/>
              </a:ext>
            </a:extLst>
          </p:cNvPr>
          <p:cNvSpPr>
            <a:spLocks noGrp="1"/>
          </p:cNvSpPr>
          <p:nvPr>
            <p:ph type="body" sz="quarter" idx="14"/>
          </p:nvPr>
        </p:nvSpPr>
        <p:spPr>
          <a:xfrm>
            <a:off x="2429849" y="1514904"/>
            <a:ext cx="7332301" cy="191399"/>
          </a:xfrm>
        </p:spPr>
        <p:txBody>
          <a:bodyPr vert="horz" lIns="0" tIns="0" rIns="0" bIns="0" rtlCol="0" anchor="t">
            <a:spAutoFit/>
          </a:bodyPr>
          <a:lstStyle/>
          <a:p>
            <a:pPr algn="ctr"/>
            <a:r>
              <a:rPr lang="de-DE" sz="1200" b="1">
                <a:solidFill>
                  <a:srgbClr val="005B7F"/>
                </a:solidFill>
              </a:rPr>
              <a:t>Signal Quality and </a:t>
            </a:r>
            <a:r>
              <a:rPr lang="de-DE" sz="1200" b="1" err="1">
                <a:solidFill>
                  <a:srgbClr val="005B7F"/>
                </a:solidFill>
              </a:rPr>
              <a:t>Throughput</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
        <p:nvSpPr>
          <p:cNvPr id="17" name="Rectangle 16">
            <a:extLst>
              <a:ext uri="{FF2B5EF4-FFF2-40B4-BE49-F238E27FC236}">
                <a16:creationId xmlns:a16="http://schemas.microsoft.com/office/drawing/2014/main" id="{E65474B9-E519-8D5D-0302-96E3672F9E91}"/>
              </a:ext>
            </a:extLst>
          </p:cNvPr>
          <p:cNvSpPr/>
          <p:nvPr/>
        </p:nvSpPr>
        <p:spPr>
          <a:xfrm>
            <a:off x="2369344" y="1774838"/>
            <a:ext cx="7628913"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
        <p:nvSpPr>
          <p:cNvPr id="18" name="Rectangle 17">
            <a:extLst>
              <a:ext uri="{FF2B5EF4-FFF2-40B4-BE49-F238E27FC236}">
                <a16:creationId xmlns:a16="http://schemas.microsoft.com/office/drawing/2014/main" id="{456DAC45-F544-551D-1234-CDA67264FDC7}"/>
              </a:ext>
            </a:extLst>
          </p:cNvPr>
          <p:cNvSpPr/>
          <p:nvPr/>
        </p:nvSpPr>
        <p:spPr>
          <a:xfrm>
            <a:off x="2193740" y="1774838"/>
            <a:ext cx="5654857"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a:solidFill>
                <a:schemeClr val="tx1"/>
              </a:solidFill>
            </a:endParaRPr>
          </a:p>
        </p:txBody>
      </p:sp>
    </p:spTree>
    <p:extLst>
      <p:ext uri="{BB962C8B-B14F-4D97-AF65-F5344CB8AC3E}">
        <p14:creationId xmlns:p14="http://schemas.microsoft.com/office/powerpoint/2010/main" val="248192743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23</a:t>
            </a:fld>
            <a:r>
              <a:rPr lang="de-DE" sz="800"/>
              <a:t> </a:t>
            </a: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8"/>
          <a:srcRect t="11054" b="8368"/>
          <a:stretch/>
        </p:blipFill>
        <p:spPr>
          <a:xfrm>
            <a:off x="5786557" y="968557"/>
            <a:ext cx="5653020" cy="4555106"/>
          </a:xfrm>
          <a:prstGeom prst="rect">
            <a:avLst/>
          </a:prstGeom>
        </p:spPr>
      </p:pic>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
        <p:nvSpPr>
          <p:cNvPr id="14" name="Textplatzhalter 14">
            <a:extLst>
              <a:ext uri="{FF2B5EF4-FFF2-40B4-BE49-F238E27FC236}">
                <a16:creationId xmlns:a16="http://schemas.microsoft.com/office/drawing/2014/main" id="{31983272-B8E1-5D3F-3CDD-10411B05CB7F}"/>
              </a:ext>
            </a:extLst>
          </p:cNvPr>
          <p:cNvSpPr>
            <a:spLocks noGrp="1"/>
          </p:cNvSpPr>
          <p:nvPr>
            <p:ph type="body" sz="quarter" idx="14"/>
          </p:nvPr>
        </p:nvSpPr>
        <p:spPr>
          <a:xfrm>
            <a:off x="990462" y="1561612"/>
            <a:ext cx="5210174" cy="5650714"/>
          </a:xfrm>
        </p:spPr>
        <p:txBody>
          <a:bodyPr vert="horz" lIns="0" tIns="0" rIns="0" bIns="0" rtlCol="0" anchor="t">
            <a:spAutoFit/>
          </a:bodyPr>
          <a:lstStyle/>
          <a:p>
            <a:r>
              <a:rPr lang="en-US" b="1" dirty="0">
                <a:solidFill>
                  <a:srgbClr val="005B7F"/>
                </a:solidFill>
              </a:rPr>
              <a:t>What do these results mean?</a:t>
            </a:r>
          </a:p>
          <a:p>
            <a:pPr marL="359410" lvl="4" indent="-179705">
              <a:lnSpc>
                <a:spcPct val="150000"/>
              </a:lnSpc>
              <a:buClr>
                <a:srgbClr val="669DB2"/>
              </a:buClr>
            </a:pPr>
            <a:r>
              <a:rPr lang="en-US" dirty="0"/>
              <a:t>Signal quality x distance</a:t>
            </a:r>
          </a:p>
          <a:p>
            <a:pPr marL="359410" lvl="4" indent="-179705">
              <a:lnSpc>
                <a:spcPct val="150000"/>
              </a:lnSpc>
              <a:buClr>
                <a:srgbClr val="669DB2"/>
              </a:buClr>
            </a:pPr>
            <a:r>
              <a:rPr lang="en-US" dirty="0"/>
              <a:t>Most consistent: M1 and M4</a:t>
            </a:r>
          </a:p>
          <a:p>
            <a:pPr marL="359410" lvl="4" indent="-179705">
              <a:lnSpc>
                <a:spcPct val="150000"/>
              </a:lnSpc>
              <a:buClr>
                <a:srgbClr val="669DB2"/>
              </a:buClr>
            </a:pPr>
            <a:r>
              <a:rPr lang="en-US" dirty="0"/>
              <a:t>Best connectivity: average -64,83 dBm (M5)</a:t>
            </a:r>
          </a:p>
          <a:p>
            <a:pPr marL="359410" lvl="4" indent="-179705">
              <a:lnSpc>
                <a:spcPct val="150000"/>
              </a:lnSpc>
              <a:buClr>
                <a:srgbClr val="669DB2"/>
              </a:buClr>
            </a:pPr>
            <a:r>
              <a:rPr lang="en-US" dirty="0"/>
              <a:t>Distribution reason might be:</a:t>
            </a:r>
          </a:p>
          <a:p>
            <a:pPr marL="539750" lvl="5" indent="-179705">
              <a:lnSpc>
                <a:spcPct val="150000"/>
              </a:lnSpc>
            </a:pPr>
            <a:r>
              <a:rPr lang="en-US" dirty="0"/>
              <a:t>Location of the server</a:t>
            </a:r>
          </a:p>
          <a:p>
            <a:pPr marL="539750" lvl="5" indent="-179705">
              <a:lnSpc>
                <a:spcPct val="150000"/>
              </a:lnSpc>
            </a:pPr>
            <a:r>
              <a:rPr lang="en-US" dirty="0"/>
              <a:t>Geometry of the walls</a:t>
            </a:r>
          </a:p>
          <a:p>
            <a:pPr marL="539750" lvl="5" indent="-179705">
              <a:lnSpc>
                <a:spcPct val="150000"/>
              </a:lnSpc>
            </a:pPr>
            <a:r>
              <a:rPr lang="en-US" dirty="0"/>
              <a:t>Physical barriers and metallic structures</a:t>
            </a:r>
          </a:p>
          <a:p>
            <a:pPr marL="539750" lvl="5" indent="-179705">
              <a:lnSpc>
                <a:spcPct val="150000"/>
              </a:lnSpc>
            </a:pPr>
            <a:r>
              <a:rPr lang="en-US" dirty="0"/>
              <a:t>Penetration loss, multi-path fading</a:t>
            </a:r>
          </a:p>
          <a:p>
            <a:pPr marL="539750" lvl="5" indent="-179705">
              <a:lnSpc>
                <a:spcPct val="150000"/>
              </a:lnSpc>
            </a:pPr>
            <a:endParaRPr lang="en-US" dirty="0"/>
          </a:p>
          <a:p>
            <a:pPr marL="359410" lvl="4" indent="-179705">
              <a:lnSpc>
                <a:spcPct val="150000"/>
              </a:lnSpc>
              <a:buClr>
                <a:srgbClr val="669DB2"/>
              </a:buClr>
            </a:pPr>
            <a:r>
              <a:rPr lang="en-US" dirty="0"/>
              <a:t>Latency requirement            </a:t>
            </a:r>
            <a:r>
              <a:rPr lang="en-US" b="1" dirty="0">
                <a:solidFill>
                  <a:srgbClr val="179C7D"/>
                </a:solidFill>
              </a:rPr>
              <a:t>X</a:t>
            </a:r>
          </a:p>
          <a:p>
            <a:pPr marL="359410" lvl="4" indent="-179705">
              <a:lnSpc>
                <a:spcPct val="150000"/>
              </a:lnSpc>
              <a:buClr>
                <a:srgbClr val="669DB2"/>
              </a:buClr>
            </a:pPr>
            <a:r>
              <a:rPr lang="en-US" dirty="0"/>
              <a:t>Throughput requirement    </a:t>
            </a:r>
            <a:r>
              <a:rPr lang="en-US" sz="600" dirty="0"/>
              <a:t> </a:t>
            </a:r>
            <a:r>
              <a:rPr lang="en-US" b="1" dirty="0">
                <a:solidFill>
                  <a:srgbClr val="179C7D"/>
                </a:solidFill>
              </a:rPr>
              <a:t>X</a:t>
            </a:r>
          </a:p>
          <a:p>
            <a:pPr marL="179705" lvl="4" indent="0">
              <a:lnSpc>
                <a:spcPct val="150000"/>
              </a:lnSpc>
              <a:buClr>
                <a:srgbClr val="669DB2"/>
              </a:buClr>
              <a:buNone/>
            </a:pPr>
            <a:endParaRPr lang="en-US" dirty="0">
              <a:solidFill>
                <a:srgbClr val="179C7D"/>
              </a:solidFill>
            </a:endParaRPr>
          </a:p>
          <a:p>
            <a:pPr marL="359410" lvl="5" indent="0">
              <a:lnSpc>
                <a:spcPct val="150000"/>
              </a:lnSpc>
              <a:buNone/>
            </a:pPr>
            <a:endParaRPr lang="en-US" dirty="0"/>
          </a:p>
          <a:p>
            <a:pPr marL="539750" lvl="5" indent="-179705">
              <a:lnSpc>
                <a:spcPct val="150000"/>
              </a:lnSpc>
            </a:pPr>
            <a:endParaRPr lang="en-US" dirty="0"/>
          </a:p>
          <a:p>
            <a:pPr marL="539750" lvl="5" indent="-179705">
              <a:lnSpc>
                <a:spcPct val="150000"/>
              </a:lnSpc>
            </a:pPr>
            <a:endParaRPr lang="en-US" dirty="0"/>
          </a:p>
          <a:p>
            <a:pPr marL="539750" lvl="5" indent="-179705">
              <a:lnSpc>
                <a:spcPct val="150000"/>
              </a:lnSpc>
            </a:pPr>
            <a:endParaRPr lang="en-US"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platzhalter 14">
            <a:extLst>
              <a:ext uri="{FF2B5EF4-FFF2-40B4-BE49-F238E27FC236}">
                <a16:creationId xmlns:a16="http://schemas.microsoft.com/office/drawing/2014/main" id="{47C62B37-2B17-EC58-842C-86BD84660818}"/>
              </a:ext>
            </a:extLst>
          </p:cNvPr>
          <p:cNvSpPr>
            <a:spLocks noGrp="1"/>
          </p:cNvSpPr>
          <p:nvPr>
            <p:ph type="body" sz="quarter" idx="14"/>
          </p:nvPr>
        </p:nvSpPr>
        <p:spPr>
          <a:xfrm>
            <a:off x="990462" y="1561612"/>
            <a:ext cx="5210174" cy="5650714"/>
          </a:xfrm>
        </p:spPr>
        <p:txBody>
          <a:bodyPr vert="horz" lIns="0" tIns="0" rIns="0" bIns="0" rtlCol="0" anchor="t">
            <a:spAutoFit/>
          </a:bodyPr>
          <a:lstStyle/>
          <a:p>
            <a:r>
              <a:rPr lang="en-US" b="1" dirty="0">
                <a:solidFill>
                  <a:srgbClr val="005B7F"/>
                </a:solidFill>
              </a:rPr>
              <a:t>What do these results mean?</a:t>
            </a:r>
          </a:p>
          <a:p>
            <a:pPr marL="359410" lvl="4" indent="-179705">
              <a:lnSpc>
                <a:spcPct val="150000"/>
              </a:lnSpc>
              <a:buClr>
                <a:srgbClr val="669DB2"/>
              </a:buClr>
            </a:pPr>
            <a:r>
              <a:rPr lang="en-US" dirty="0"/>
              <a:t>Signal quality x distance</a:t>
            </a:r>
          </a:p>
          <a:p>
            <a:pPr marL="359410" lvl="4" indent="-179705">
              <a:lnSpc>
                <a:spcPct val="150000"/>
              </a:lnSpc>
              <a:buClr>
                <a:srgbClr val="669DB2"/>
              </a:buClr>
            </a:pPr>
            <a:r>
              <a:rPr lang="en-US" dirty="0"/>
              <a:t>Most consistent: M1 and M4</a:t>
            </a:r>
          </a:p>
          <a:p>
            <a:pPr marL="359410" lvl="4" indent="-179705">
              <a:lnSpc>
                <a:spcPct val="150000"/>
              </a:lnSpc>
              <a:buClr>
                <a:srgbClr val="669DB2"/>
              </a:buClr>
            </a:pPr>
            <a:r>
              <a:rPr lang="en-US" dirty="0"/>
              <a:t>Best connectivity: average -64,83 dBm (M5)</a:t>
            </a:r>
          </a:p>
          <a:p>
            <a:pPr marL="359410" lvl="4" indent="-179705">
              <a:lnSpc>
                <a:spcPct val="150000"/>
              </a:lnSpc>
              <a:buClr>
                <a:srgbClr val="669DB2"/>
              </a:buClr>
            </a:pPr>
            <a:r>
              <a:rPr lang="en-US" dirty="0"/>
              <a:t>Distribution reason might be:</a:t>
            </a:r>
          </a:p>
          <a:p>
            <a:pPr marL="539750" lvl="5" indent="-179705">
              <a:lnSpc>
                <a:spcPct val="150000"/>
              </a:lnSpc>
            </a:pPr>
            <a:r>
              <a:rPr lang="en-US" dirty="0"/>
              <a:t>Location of the server</a:t>
            </a:r>
          </a:p>
          <a:p>
            <a:pPr marL="539750" lvl="5" indent="-179705">
              <a:lnSpc>
                <a:spcPct val="150000"/>
              </a:lnSpc>
            </a:pPr>
            <a:r>
              <a:rPr lang="en-US" dirty="0"/>
              <a:t>Geometry of the walls</a:t>
            </a:r>
          </a:p>
          <a:p>
            <a:pPr marL="539750" lvl="5" indent="-179705">
              <a:lnSpc>
                <a:spcPct val="150000"/>
              </a:lnSpc>
            </a:pPr>
            <a:r>
              <a:rPr lang="en-US" dirty="0"/>
              <a:t>Physical barriers and metallic structures</a:t>
            </a:r>
          </a:p>
          <a:p>
            <a:pPr marL="539750" lvl="5" indent="-179705">
              <a:lnSpc>
                <a:spcPct val="150000"/>
              </a:lnSpc>
            </a:pPr>
            <a:r>
              <a:rPr lang="en-US" dirty="0"/>
              <a:t>Penetration loss, multi-path fading</a:t>
            </a:r>
          </a:p>
          <a:p>
            <a:pPr marL="539750" lvl="5" indent="-179705">
              <a:lnSpc>
                <a:spcPct val="150000"/>
              </a:lnSpc>
            </a:pPr>
            <a:endParaRPr lang="en-US" dirty="0"/>
          </a:p>
          <a:p>
            <a:pPr marL="359410" lvl="4" indent="-179705">
              <a:lnSpc>
                <a:spcPct val="150000"/>
              </a:lnSpc>
              <a:buClr>
                <a:srgbClr val="669DB2"/>
              </a:buClr>
            </a:pPr>
            <a:r>
              <a:rPr lang="en-US" dirty="0"/>
              <a:t>Latency requirement            </a:t>
            </a:r>
            <a:r>
              <a:rPr lang="en-US" b="1" dirty="0">
                <a:solidFill>
                  <a:srgbClr val="179C7D"/>
                </a:solidFill>
              </a:rPr>
              <a:t>X</a:t>
            </a:r>
          </a:p>
          <a:p>
            <a:pPr marL="359410" lvl="4" indent="-179705">
              <a:lnSpc>
                <a:spcPct val="150000"/>
              </a:lnSpc>
              <a:buClr>
                <a:srgbClr val="669DB2"/>
              </a:buClr>
            </a:pPr>
            <a:r>
              <a:rPr lang="en-US" dirty="0"/>
              <a:t>Throughput requirement    </a:t>
            </a:r>
            <a:r>
              <a:rPr lang="en-US" sz="600" dirty="0"/>
              <a:t> </a:t>
            </a:r>
            <a:r>
              <a:rPr lang="en-US" b="1" dirty="0">
                <a:solidFill>
                  <a:srgbClr val="179C7D"/>
                </a:solidFill>
              </a:rPr>
              <a:t>X</a:t>
            </a:r>
          </a:p>
          <a:p>
            <a:pPr marL="179705" lvl="4" indent="0">
              <a:lnSpc>
                <a:spcPct val="150000"/>
              </a:lnSpc>
              <a:buClr>
                <a:srgbClr val="669DB2"/>
              </a:buClr>
              <a:buNone/>
            </a:pPr>
            <a:endParaRPr lang="en-US" dirty="0">
              <a:solidFill>
                <a:srgbClr val="179C7D"/>
              </a:solidFill>
            </a:endParaRPr>
          </a:p>
          <a:p>
            <a:pPr marL="359410" lvl="5" indent="0">
              <a:lnSpc>
                <a:spcPct val="150000"/>
              </a:lnSpc>
              <a:buNone/>
            </a:pPr>
            <a:endParaRPr lang="en-US" dirty="0"/>
          </a:p>
          <a:p>
            <a:pPr marL="539750" lvl="5" indent="-179705">
              <a:lnSpc>
                <a:spcPct val="150000"/>
              </a:lnSpc>
            </a:pPr>
            <a:endParaRPr lang="en-US" dirty="0"/>
          </a:p>
          <a:p>
            <a:pPr marL="539750" lvl="5" indent="-179705">
              <a:lnSpc>
                <a:spcPct val="150000"/>
              </a:lnSpc>
            </a:pPr>
            <a:endParaRPr lang="en-US" dirty="0"/>
          </a:p>
          <a:p>
            <a:pPr marL="539750" lvl="5" indent="-179705">
              <a:lnSpc>
                <a:spcPct val="150000"/>
              </a:lnSpc>
            </a:pPr>
            <a:endParaRPr lang="en-US" dirty="0"/>
          </a:p>
        </p:txBody>
      </p:sp>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sp>
        <p:nvSpPr>
          <p:cNvPr id="26" name="Textplatzhalter 6">
            <a:extLst>
              <a:ext uri="{FF2B5EF4-FFF2-40B4-BE49-F238E27FC236}">
                <a16:creationId xmlns:a16="http://schemas.microsoft.com/office/drawing/2014/main" id="{972E6BE2-F9FB-6D87-73BB-974145190443}"/>
              </a:ext>
            </a:extLst>
          </p:cNvPr>
          <p:cNvSpPr txBox="1">
            <a:spLocks/>
          </p:cNvSpPr>
          <p:nvPr/>
        </p:nvSpPr>
        <p:spPr bwMode="gray">
          <a:xfrm>
            <a:off x="1938751" y="141514"/>
            <a:ext cx="8342805" cy="6574972"/>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6" imgW="344" imgH="345" progId="TCLayout.ActiveDocument.1">
                  <p:embed/>
                </p:oleObj>
              </mc:Choice>
              <mc:Fallback>
                <p:oleObj name="think-cell Folie" r:id="rId6"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24</a:t>
            </a:fld>
            <a:r>
              <a:rPr lang="de-DE" sz="800"/>
              <a:t> </a:t>
            </a:r>
          </a:p>
        </p:txBody>
      </p:sp>
      <p:pic>
        <p:nvPicPr>
          <p:cNvPr id="2" name="Picture 1">
            <a:extLst>
              <a:ext uri="{FF2B5EF4-FFF2-40B4-BE49-F238E27FC236}">
                <a16:creationId xmlns:a16="http://schemas.microsoft.com/office/drawing/2014/main" id="{7A13C871-ADDE-BA3E-6350-136DF18A20C4}"/>
              </a:ext>
            </a:extLst>
          </p:cNvPr>
          <p:cNvPicPr>
            <a:picLocks noChangeAspect="1"/>
          </p:cNvPicPr>
          <p:nvPr/>
        </p:nvPicPr>
        <p:blipFill rotWithShape="1">
          <a:blip r:embed="rId8"/>
          <a:srcRect t="11054" b="8368"/>
          <a:stretch/>
        </p:blipFill>
        <p:spPr>
          <a:xfrm>
            <a:off x="2297052" y="424271"/>
            <a:ext cx="7633804" cy="6151188"/>
          </a:xfrm>
          <a:prstGeom prst="rect">
            <a:avLst/>
          </a:prstGeom>
        </p:spPr>
      </p:pic>
      <p:sp>
        <p:nvSpPr>
          <p:cNvPr id="13" name="Textplatzhalter 14">
            <a:extLst>
              <a:ext uri="{FF2B5EF4-FFF2-40B4-BE49-F238E27FC236}">
                <a16:creationId xmlns:a16="http://schemas.microsoft.com/office/drawing/2014/main" id="{F7CDA41B-E1D4-5D1B-A6F2-43626117D846}"/>
              </a:ext>
            </a:extLst>
          </p:cNvPr>
          <p:cNvSpPr txBox="1">
            <a:spLocks/>
          </p:cNvSpPr>
          <p:nvPr/>
        </p:nvSpPr>
        <p:spPr bwMode="gray">
          <a:xfrm>
            <a:off x="1910443" y="174544"/>
            <a:ext cx="8371113"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Tree>
    <p:extLst>
      <p:ext uri="{BB962C8B-B14F-4D97-AF65-F5344CB8AC3E}">
        <p14:creationId xmlns:p14="http://schemas.microsoft.com/office/powerpoint/2010/main" val="32057271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platzhalter 14">
            <a:extLst>
              <a:ext uri="{FF2B5EF4-FFF2-40B4-BE49-F238E27FC236}">
                <a16:creationId xmlns:a16="http://schemas.microsoft.com/office/drawing/2014/main" id="{32BA9330-AADA-EA77-6D92-3B8F406413E4}"/>
              </a:ext>
            </a:extLst>
          </p:cNvPr>
          <p:cNvSpPr>
            <a:spLocks noGrp="1"/>
          </p:cNvSpPr>
          <p:nvPr>
            <p:ph type="body" sz="quarter" idx="14"/>
          </p:nvPr>
        </p:nvSpPr>
        <p:spPr>
          <a:xfrm>
            <a:off x="990462" y="1561612"/>
            <a:ext cx="5210174" cy="5650714"/>
          </a:xfrm>
        </p:spPr>
        <p:txBody>
          <a:bodyPr vert="horz" lIns="0" tIns="0" rIns="0" bIns="0" rtlCol="0" anchor="t">
            <a:spAutoFit/>
          </a:bodyPr>
          <a:lstStyle/>
          <a:p>
            <a:r>
              <a:rPr lang="en-US" b="1" dirty="0">
                <a:solidFill>
                  <a:srgbClr val="005B7F"/>
                </a:solidFill>
              </a:rPr>
              <a:t>What do these results mean?</a:t>
            </a:r>
          </a:p>
          <a:p>
            <a:pPr marL="359410" lvl="4" indent="-179705">
              <a:lnSpc>
                <a:spcPct val="150000"/>
              </a:lnSpc>
              <a:buClr>
                <a:srgbClr val="669DB2"/>
              </a:buClr>
            </a:pPr>
            <a:r>
              <a:rPr lang="en-US" dirty="0"/>
              <a:t>Signal quality x distance</a:t>
            </a:r>
          </a:p>
          <a:p>
            <a:pPr marL="359410" lvl="4" indent="-179705">
              <a:lnSpc>
                <a:spcPct val="150000"/>
              </a:lnSpc>
              <a:buClr>
                <a:srgbClr val="669DB2"/>
              </a:buClr>
            </a:pPr>
            <a:r>
              <a:rPr lang="en-US" dirty="0"/>
              <a:t>Most consistent: M1 and M4</a:t>
            </a:r>
          </a:p>
          <a:p>
            <a:pPr marL="359410" lvl="4" indent="-179705">
              <a:lnSpc>
                <a:spcPct val="150000"/>
              </a:lnSpc>
              <a:buClr>
                <a:srgbClr val="669DB2"/>
              </a:buClr>
            </a:pPr>
            <a:r>
              <a:rPr lang="en-US" dirty="0"/>
              <a:t>Best connectivity: average -64,83 dBm (M5)</a:t>
            </a:r>
          </a:p>
          <a:p>
            <a:pPr marL="359410" lvl="4" indent="-179705">
              <a:lnSpc>
                <a:spcPct val="150000"/>
              </a:lnSpc>
              <a:buClr>
                <a:srgbClr val="669DB2"/>
              </a:buClr>
            </a:pPr>
            <a:r>
              <a:rPr lang="en-US" dirty="0"/>
              <a:t>Distribution reason might be:</a:t>
            </a:r>
          </a:p>
          <a:p>
            <a:pPr marL="539750" lvl="5" indent="-179705">
              <a:lnSpc>
                <a:spcPct val="150000"/>
              </a:lnSpc>
            </a:pPr>
            <a:r>
              <a:rPr lang="en-US" dirty="0"/>
              <a:t>Location of the server</a:t>
            </a:r>
          </a:p>
          <a:p>
            <a:pPr marL="539750" lvl="5" indent="-179705">
              <a:lnSpc>
                <a:spcPct val="150000"/>
              </a:lnSpc>
            </a:pPr>
            <a:r>
              <a:rPr lang="en-US" dirty="0"/>
              <a:t>Geometry of the walls</a:t>
            </a:r>
          </a:p>
          <a:p>
            <a:pPr marL="539750" lvl="5" indent="-179705">
              <a:lnSpc>
                <a:spcPct val="150000"/>
              </a:lnSpc>
            </a:pPr>
            <a:r>
              <a:rPr lang="en-US" dirty="0"/>
              <a:t>Physical barriers and metallic structures</a:t>
            </a:r>
          </a:p>
          <a:p>
            <a:pPr marL="539750" lvl="5" indent="-179705">
              <a:lnSpc>
                <a:spcPct val="150000"/>
              </a:lnSpc>
            </a:pPr>
            <a:r>
              <a:rPr lang="en-US" dirty="0"/>
              <a:t>Penetration loss, multi-path fading</a:t>
            </a:r>
          </a:p>
          <a:p>
            <a:pPr marL="539750" lvl="5" indent="-179705">
              <a:lnSpc>
                <a:spcPct val="150000"/>
              </a:lnSpc>
            </a:pPr>
            <a:endParaRPr lang="en-US" dirty="0"/>
          </a:p>
          <a:p>
            <a:pPr marL="359410" lvl="4" indent="-179705">
              <a:lnSpc>
                <a:spcPct val="150000"/>
              </a:lnSpc>
              <a:buClr>
                <a:srgbClr val="669DB2"/>
              </a:buClr>
            </a:pPr>
            <a:r>
              <a:rPr lang="en-US" dirty="0"/>
              <a:t>Latency requirement            </a:t>
            </a:r>
            <a:r>
              <a:rPr lang="en-US" b="1" dirty="0">
                <a:solidFill>
                  <a:srgbClr val="179C7D"/>
                </a:solidFill>
              </a:rPr>
              <a:t>X</a:t>
            </a:r>
          </a:p>
          <a:p>
            <a:pPr marL="359410" lvl="4" indent="-179705">
              <a:lnSpc>
                <a:spcPct val="150000"/>
              </a:lnSpc>
              <a:buClr>
                <a:srgbClr val="669DB2"/>
              </a:buClr>
            </a:pPr>
            <a:r>
              <a:rPr lang="en-US" dirty="0"/>
              <a:t>Throughput requirement    </a:t>
            </a:r>
            <a:r>
              <a:rPr lang="en-US" sz="600" dirty="0"/>
              <a:t> </a:t>
            </a:r>
            <a:r>
              <a:rPr lang="en-US" b="1" dirty="0">
                <a:solidFill>
                  <a:srgbClr val="179C7D"/>
                </a:solidFill>
              </a:rPr>
              <a:t>X</a:t>
            </a:r>
          </a:p>
          <a:p>
            <a:pPr marL="179705" lvl="4" indent="0">
              <a:lnSpc>
                <a:spcPct val="150000"/>
              </a:lnSpc>
              <a:buClr>
                <a:srgbClr val="669DB2"/>
              </a:buClr>
              <a:buNone/>
            </a:pPr>
            <a:endParaRPr lang="en-US" dirty="0">
              <a:solidFill>
                <a:srgbClr val="179C7D"/>
              </a:solidFill>
            </a:endParaRPr>
          </a:p>
          <a:p>
            <a:pPr marL="359410" lvl="5" indent="0">
              <a:lnSpc>
                <a:spcPct val="150000"/>
              </a:lnSpc>
              <a:buNone/>
            </a:pPr>
            <a:endParaRPr lang="en-US" dirty="0"/>
          </a:p>
          <a:p>
            <a:pPr marL="539750" lvl="5" indent="-179705">
              <a:lnSpc>
                <a:spcPct val="150000"/>
              </a:lnSpc>
            </a:pPr>
            <a:endParaRPr lang="en-US" dirty="0"/>
          </a:p>
          <a:p>
            <a:pPr marL="539750" lvl="5" indent="-179705">
              <a:lnSpc>
                <a:spcPct val="150000"/>
              </a:lnSpc>
            </a:pPr>
            <a:endParaRPr lang="en-US" dirty="0"/>
          </a:p>
          <a:p>
            <a:pPr marL="539750" lvl="5" indent="-179705">
              <a:lnSpc>
                <a:spcPct val="150000"/>
              </a:lnSpc>
            </a:pPr>
            <a:endParaRPr lang="en-US" dirty="0"/>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6"/>
          <a:srcRect t="11054" b="8368"/>
          <a:stretch/>
        </p:blipFill>
        <p:spPr>
          <a:xfrm>
            <a:off x="5786557" y="968557"/>
            <a:ext cx="5653020" cy="4555106"/>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25</a:t>
            </a:fld>
            <a:r>
              <a:rPr lang="de-DE" sz="800"/>
              <a:t> </a:t>
            </a:r>
          </a:p>
        </p:txBody>
      </p:sp>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b="1">
                <a:solidFill>
                  <a:srgbClr val="005B7F"/>
                </a:solidFill>
              </a:rPr>
              <a:t>Signal Quality x </a:t>
            </a:r>
            <a:r>
              <a:rPr lang="de-DE" sz="1200" b="1" err="1">
                <a:solidFill>
                  <a:srgbClr val="005B7F"/>
                </a:solidFill>
              </a:rPr>
              <a:t>Distance</a:t>
            </a:r>
            <a:endParaRPr lang="de-DE" sz="1200" b="1"/>
          </a:p>
        </p:txBody>
      </p:sp>
    </p:spTree>
    <p:extLst>
      <p:ext uri="{BB962C8B-B14F-4D97-AF65-F5344CB8AC3E}">
        <p14:creationId xmlns:p14="http://schemas.microsoft.com/office/powerpoint/2010/main" val="11866075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14958" y="641323"/>
            <a:ext cx="4591258" cy="518871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vert="horz" lIns="0" tIns="0" rIns="0" bIns="0" rtlCol="0" anchor="t">
            <a:spAutoFit/>
          </a:bodyPr>
          <a:lstStyle/>
          <a:p>
            <a:r>
              <a:rPr lang="en-US" b="1">
                <a:solidFill>
                  <a:srgbClr val="005B7F"/>
                </a:solidFill>
              </a:rPr>
              <a:t>How will these results be enhanced?</a:t>
            </a:r>
          </a:p>
          <a:p>
            <a:pPr marL="359410" lvl="4" indent="-179705">
              <a:lnSpc>
                <a:spcPct val="150000"/>
              </a:lnSpc>
              <a:buClr>
                <a:srgbClr val="669DB2"/>
              </a:buClr>
            </a:pPr>
            <a:r>
              <a:rPr lang="en-US"/>
              <a:t>Installation of 5G</a:t>
            </a:r>
          </a:p>
          <a:p>
            <a:pPr marL="539750" lvl="5" indent="-179705">
              <a:lnSpc>
                <a:spcPct val="150000"/>
              </a:lnSpc>
            </a:pPr>
            <a:r>
              <a:rPr lang="en-US"/>
              <a:t>Efficient architecture</a:t>
            </a:r>
          </a:p>
          <a:p>
            <a:pPr marL="539750" lvl="5" indent="-179705">
              <a:lnSpc>
                <a:spcPct val="150000"/>
              </a:lnSpc>
            </a:pPr>
            <a:r>
              <a:rPr lang="en-US"/>
              <a:t>Reliable network</a:t>
            </a:r>
          </a:p>
          <a:p>
            <a:pPr marL="539750" lvl="5" indent="-179705">
              <a:lnSpc>
                <a:spcPct val="150000"/>
              </a:lnSpc>
            </a:pPr>
            <a:endParaRPr lang="en-US"/>
          </a:p>
          <a:p>
            <a:pPr marL="359410" lvl="4" indent="-179705">
              <a:lnSpc>
                <a:spcPct val="150000"/>
              </a:lnSpc>
              <a:buClr>
                <a:srgbClr val="669DB2"/>
              </a:buClr>
            </a:pPr>
            <a:r>
              <a:rPr lang="en-US"/>
              <a:t>Leaky Feeder cables</a:t>
            </a:r>
          </a:p>
          <a:p>
            <a:pPr marL="539750" lvl="5" indent="-179705">
              <a:lnSpc>
                <a:spcPct val="150000"/>
              </a:lnSpc>
            </a:pPr>
            <a:r>
              <a:rPr lang="en-US"/>
              <a:t>Similar to an antenna</a:t>
            </a:r>
          </a:p>
          <a:p>
            <a:pPr marL="539750" lvl="5" indent="-179705">
              <a:lnSpc>
                <a:spcPct val="150000"/>
              </a:lnSpc>
            </a:pPr>
            <a:r>
              <a:rPr lang="en-US"/>
              <a:t>Improve propagation</a:t>
            </a:r>
          </a:p>
          <a:p>
            <a:pPr marL="539750" lvl="5" indent="-179705">
              <a:lnSpc>
                <a:spcPct val="150000"/>
              </a:lnSpc>
            </a:pPr>
            <a:r>
              <a:rPr lang="en-US"/>
              <a:t>Better signal quality</a:t>
            </a:r>
          </a:p>
          <a:p>
            <a:pPr marL="539750" lvl="5" indent="-179705">
              <a:lnSpc>
                <a:spcPct val="150000"/>
              </a:lnSpc>
            </a:pPr>
            <a:r>
              <a:rPr lang="en-US"/>
              <a:t>Consistent network</a:t>
            </a:r>
          </a:p>
          <a:p>
            <a:pPr marL="539750" lvl="5" indent="-179705">
              <a:lnSpc>
                <a:spcPct val="150000"/>
              </a:lnSpc>
            </a:pPr>
            <a:r>
              <a:rPr lang="en-US"/>
              <a:t>Penetration loss, multi-path fading</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a:t>[5]</a:t>
            </a:r>
          </a:p>
        </p:txBody>
      </p:sp>
      <p:pic>
        <p:nvPicPr>
          <p:cNvPr id="11" name="Picture 10" descr="UFBA no Colégio da Polícia Militar – Dendezeiros, Bahia | Kids Save Lives  Brasil">
            <a:extLst>
              <a:ext uri="{FF2B5EF4-FFF2-40B4-BE49-F238E27FC236}">
                <a16:creationId xmlns:a16="http://schemas.microsoft.com/office/drawing/2014/main" id="{8A214432-DD5E-2376-EEA0-0CBC7392459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AD4F25C-8301-3ED7-0A5E-415568FEA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7E4ED33D-66EF-4A98-25EC-2C4483A5E44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CA96A241-2CA0-68C3-2FCF-D224FFD02CD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7" name="Slide Number Placeholder 13">
            <a:extLst>
              <a:ext uri="{FF2B5EF4-FFF2-40B4-BE49-F238E27FC236}">
                <a16:creationId xmlns:a16="http://schemas.microsoft.com/office/drawing/2014/main" id="{156BBD3C-0500-5F0B-A52D-A26AB90B69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26</a:t>
            </a:fld>
            <a:r>
              <a:rPr lang="de-DE" sz="800"/>
              <a:t> </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vert="horz" lIns="0" tIns="0" rIns="0" bIns="0" rtlCol="0" anchor="t">
            <a:spAutoFit/>
          </a:bodyPr>
          <a:lstStyle/>
          <a:p>
            <a:r>
              <a:rPr lang="en-US" b="1">
                <a:solidFill>
                  <a:srgbClr val="005B7F"/>
                </a:solidFill>
              </a:rPr>
              <a:t>Characteristics:</a:t>
            </a:r>
          </a:p>
          <a:p>
            <a:pPr marL="359410" lvl="4" indent="-179705">
              <a:lnSpc>
                <a:spcPct val="150000"/>
              </a:lnSpc>
              <a:buClr>
                <a:srgbClr val="669DB2"/>
              </a:buClr>
            </a:pPr>
            <a:r>
              <a:rPr lang="en-US"/>
              <a:t>Autonomous Machinery use case</a:t>
            </a:r>
          </a:p>
          <a:p>
            <a:pPr marL="359410" lvl="4" indent="-179705">
              <a:lnSpc>
                <a:spcPct val="150000"/>
              </a:lnSpc>
              <a:buClr>
                <a:srgbClr val="669DB2"/>
              </a:buClr>
            </a:pPr>
            <a:r>
              <a:rPr lang="en-US"/>
              <a:t> </a:t>
            </a:r>
            <a:r>
              <a:rPr lang="en-US" err="1"/>
              <a:t>uRLLC</a:t>
            </a:r>
            <a:r>
              <a:rPr lang="en-US"/>
              <a:t>, </a:t>
            </a:r>
            <a:r>
              <a:rPr lang="en-US" err="1"/>
              <a:t>eMBB</a:t>
            </a:r>
            <a:r>
              <a:rPr lang="en-US"/>
              <a:t>, and </a:t>
            </a:r>
            <a:r>
              <a:rPr lang="en-US" err="1"/>
              <a:t>mMTC</a:t>
            </a:r>
            <a:endParaRPr lang="en-US"/>
          </a:p>
          <a:p>
            <a:pPr marL="359410" lvl="4" indent="-179705">
              <a:lnSpc>
                <a:spcPct val="150000"/>
              </a:lnSpc>
              <a:buClr>
                <a:srgbClr val="669DB2"/>
              </a:buClr>
            </a:pPr>
            <a:r>
              <a:rPr lang="en-US"/>
              <a:t>Task and safety monitoring</a:t>
            </a:r>
          </a:p>
          <a:p>
            <a:pPr marL="359410" lvl="4" indent="-179705">
              <a:lnSpc>
                <a:spcPct val="150000"/>
              </a:lnSpc>
              <a:buClr>
                <a:srgbClr val="669DB2"/>
              </a:buClr>
            </a:pPr>
            <a:r>
              <a:rPr lang="en-US"/>
              <a:t>5G setup</a:t>
            </a:r>
          </a:p>
          <a:p>
            <a:pPr marL="359410" lvl="4" indent="-179705">
              <a:lnSpc>
                <a:spcPct val="150000"/>
              </a:lnSpc>
              <a:buClr>
                <a:srgbClr val="669DB2"/>
              </a:buClr>
            </a:pPr>
            <a:r>
              <a:rPr lang="en-US"/>
              <a:t>Test parameters:</a:t>
            </a:r>
          </a:p>
          <a:p>
            <a:pPr marL="539750" lvl="5" indent="-179705">
              <a:lnSpc>
                <a:spcPct val="150000"/>
              </a:lnSpc>
            </a:pPr>
            <a:r>
              <a:rPr lang="en-US"/>
              <a:t>Latency</a:t>
            </a:r>
          </a:p>
          <a:p>
            <a:pPr marL="539750" lvl="5" indent="-179705">
              <a:lnSpc>
                <a:spcPct val="150000"/>
              </a:lnSpc>
            </a:pPr>
            <a:r>
              <a:rPr lang="en-US"/>
              <a:t>Throughput</a:t>
            </a:r>
          </a:p>
          <a:p>
            <a:pPr marL="539750" lvl="5" indent="-179705">
              <a:lnSpc>
                <a:spcPct val="150000"/>
              </a:lnSpc>
            </a:pPr>
            <a:r>
              <a:rPr lang="en-US"/>
              <a:t>Signal quality</a:t>
            </a:r>
          </a:p>
          <a:p>
            <a:pPr marL="539750" lvl="5" indent="-179705">
              <a:lnSpc>
                <a:spcPct val="150000"/>
              </a:lnSpc>
            </a:pPr>
            <a:r>
              <a:rPr lang="en-US"/>
              <a:t>Coverage</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6"/>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a:t>[6]</a:t>
            </a:r>
          </a:p>
        </p:txBody>
      </p:sp>
      <p:pic>
        <p:nvPicPr>
          <p:cNvPr id="10" name="Picture 9" descr="UFBA no Colégio da Polícia Militar – Dendezeiros, Bahia | Kids Save Lives  Brasil">
            <a:extLst>
              <a:ext uri="{FF2B5EF4-FFF2-40B4-BE49-F238E27FC236}">
                <a16:creationId xmlns:a16="http://schemas.microsoft.com/office/drawing/2014/main" id="{222DCC06-A4A1-6514-1488-830E4054A19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324CDDD-9689-26FC-B32D-C5879D8C3FD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D72F2E95-D931-349F-A8A0-D9CD8683CC5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BA282A84-7991-6094-490E-7D1D98E2E7A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918459F-5119-B96B-5FDF-3698E07BB99F}"/>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27</a:t>
            </a:fld>
            <a:r>
              <a:rPr lang="de-DE" sz="800"/>
              <a:t> </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vert="horz" lIns="0" tIns="0" rIns="0" bIns="0" rtlCol="0" anchor="t">
            <a:spAutoFit/>
          </a:bodyPr>
          <a:lstStyle/>
          <a:p>
            <a:r>
              <a:rPr lang="en-US" b="1">
                <a:solidFill>
                  <a:srgbClr val="005B7F"/>
                </a:solidFill>
              </a:rPr>
              <a:t>5G in Campus </a:t>
            </a:r>
            <a:r>
              <a:rPr lang="en-US" b="1" err="1">
                <a:solidFill>
                  <a:srgbClr val="005B7F"/>
                </a:solidFill>
              </a:rPr>
              <a:t>Melaten</a:t>
            </a:r>
            <a:endParaRPr lang="en-US" b="1">
              <a:solidFill>
                <a:srgbClr val="005B7F"/>
              </a:solidFill>
            </a:endParaRPr>
          </a:p>
          <a:p>
            <a:pPr marL="359410" lvl="4" indent="-179705">
              <a:lnSpc>
                <a:spcPct val="150000"/>
              </a:lnSpc>
              <a:buClr>
                <a:srgbClr val="669DB2"/>
              </a:buClr>
            </a:pPr>
            <a:r>
              <a:rPr lang="en-US"/>
              <a:t>5G Antennas in dark blue</a:t>
            </a:r>
          </a:p>
          <a:p>
            <a:pPr marL="359410" lvl="4" indent="-179705">
              <a:lnSpc>
                <a:spcPct val="150000"/>
              </a:lnSpc>
              <a:buClr>
                <a:srgbClr val="669DB2"/>
              </a:buClr>
            </a:pPr>
            <a:r>
              <a:rPr lang="en-US"/>
              <a:t>Outside network</a:t>
            </a:r>
          </a:p>
          <a:p>
            <a:pPr marL="359410" lvl="4" indent="-179705">
              <a:lnSpc>
                <a:spcPct val="150000"/>
              </a:lnSpc>
              <a:buClr>
                <a:srgbClr val="669DB2"/>
              </a:buClr>
            </a:pPr>
            <a:r>
              <a:rPr lang="en-US"/>
              <a:t>Distance: ~300m</a:t>
            </a:r>
          </a:p>
          <a:p>
            <a:pPr marL="359410" lvl="4" indent="-179705">
              <a:lnSpc>
                <a:spcPct val="150000"/>
              </a:lnSpc>
              <a:buClr>
                <a:srgbClr val="669DB2"/>
              </a:buClr>
            </a:pPr>
            <a:r>
              <a:rPr lang="en-US"/>
              <a:t>Coverage in turquoise</a:t>
            </a:r>
          </a:p>
          <a:p>
            <a:pPr marL="359410" lvl="4" indent="-179705">
              <a:lnSpc>
                <a:spcPct val="150000"/>
              </a:lnSpc>
              <a:buClr>
                <a:srgbClr val="669DB2"/>
              </a:buClr>
            </a:pPr>
            <a:r>
              <a:rPr lang="en-US"/>
              <a:t>Omni-antenna installation</a:t>
            </a:r>
          </a:p>
          <a:p>
            <a:pPr marL="359410" lvl="4" indent="-179705">
              <a:lnSpc>
                <a:spcPct val="150000"/>
              </a:lnSpc>
              <a:buClr>
                <a:srgbClr val="669DB2"/>
              </a:buClr>
            </a:pPr>
            <a:r>
              <a:rPr lang="en-US"/>
              <a:t>Fiber cables</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a:t>[7]</a:t>
            </a:r>
          </a:p>
        </p:txBody>
      </p:sp>
      <p:pic>
        <p:nvPicPr>
          <p:cNvPr id="10" name="Picture 9" descr="UFBA no Colégio da Polícia Militar – Dendezeiros, Bahia | Kids Save Lives  Brasil">
            <a:extLst>
              <a:ext uri="{FF2B5EF4-FFF2-40B4-BE49-F238E27FC236}">
                <a16:creationId xmlns:a16="http://schemas.microsoft.com/office/drawing/2014/main" id="{A2496457-FF80-0FC2-388E-850A5243E01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A1876E52-A219-40A1-52F4-A8D4C16670F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18DA9D57-A547-E2AE-E100-B3CEBA4F20B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77840FBB-9094-9056-B2E6-392BC11E9E2E}"/>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6F395FF5-AC44-9A38-56D9-7972EDE23A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28</a:t>
            </a:fld>
            <a:r>
              <a:rPr lang="de-DE" sz="800"/>
              <a:t> </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vert="horz" lIns="0" tIns="0" rIns="0" bIns="0" rtlCol="0" anchor="t">
            <a:spAutoFit/>
          </a:bodyPr>
          <a:lstStyle/>
          <a:p>
            <a:r>
              <a:rPr lang="en-US" b="1">
                <a:solidFill>
                  <a:srgbClr val="005B7F"/>
                </a:solidFill>
              </a:rPr>
              <a:t>Latency and throughput</a:t>
            </a:r>
          </a:p>
          <a:p>
            <a:pPr marL="359410" lvl="4" indent="-179705">
              <a:lnSpc>
                <a:spcPct val="150000"/>
              </a:lnSpc>
              <a:buClr>
                <a:srgbClr val="669DB2"/>
              </a:buClr>
            </a:pPr>
            <a:r>
              <a:rPr lang="en-US"/>
              <a:t>Ping and iperf3 tests</a:t>
            </a:r>
          </a:p>
          <a:p>
            <a:pPr marL="359410" lvl="4" indent="-179705">
              <a:lnSpc>
                <a:spcPct val="150000"/>
              </a:lnSpc>
              <a:buClr>
                <a:srgbClr val="669DB2"/>
              </a:buClr>
            </a:pPr>
            <a:r>
              <a:rPr lang="en-US"/>
              <a:t>WNC and </a:t>
            </a:r>
            <a:r>
              <a:rPr lang="en-US" err="1"/>
              <a:t>Quectel</a:t>
            </a:r>
            <a:r>
              <a:rPr lang="en-US"/>
              <a:t> setup</a:t>
            </a:r>
          </a:p>
          <a:p>
            <a:pPr marL="359410" lvl="4" indent="-179705">
              <a:lnSpc>
                <a:spcPct val="150000"/>
              </a:lnSpc>
              <a:buClr>
                <a:srgbClr val="669DB2"/>
              </a:buClr>
            </a:pPr>
            <a:r>
              <a:rPr lang="en-US"/>
              <a:t>Two different ping tests (network controller and device)</a:t>
            </a:r>
          </a:p>
          <a:p>
            <a:pPr marL="359410" lvl="5" indent="0">
              <a:lnSpc>
                <a:spcPct val="150000"/>
              </a:lnSpc>
              <a:buNone/>
            </a:pPr>
            <a:endParaRPr lang="en-US"/>
          </a:p>
          <a:p>
            <a:pPr marL="539750" lvl="5" indent="-179705">
              <a:lnSpc>
                <a:spcPct val="150000"/>
              </a:lnSpc>
            </a:pPr>
            <a:endParaRPr lang="en-US"/>
          </a:p>
          <a:p>
            <a:pPr marL="539750" lvl="5" indent="-179705">
              <a:lnSpc>
                <a:spcPct val="150000"/>
              </a:lnSpc>
            </a:pPr>
            <a:endParaRPr lang="en-US"/>
          </a:p>
        </p:txBody>
      </p:sp>
      <p:pic>
        <p:nvPicPr>
          <p:cNvPr id="3" name="Picture 2" descr="UFBA no Colégio da Polícia Militar – Dendezeiros, Bahia | Kids Save Lives  Brasil">
            <a:extLst>
              <a:ext uri="{FF2B5EF4-FFF2-40B4-BE49-F238E27FC236}">
                <a16:creationId xmlns:a16="http://schemas.microsoft.com/office/drawing/2014/main" id="{3FB0FD8D-0A8B-0047-9ACC-794F8160E52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21CEF18C-B933-2476-AA99-1443618295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4CB6817-7FCF-7F35-7DB7-657C6E04E8E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AE6A380F-DD4F-6A65-A674-4EF7AACC77D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B1749C77-9255-8B75-EE95-53A9B77106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29</a:t>
            </a:fld>
            <a:r>
              <a:rPr lang="de-DE" sz="800"/>
              <a:t> </a:t>
            </a:r>
          </a:p>
        </p:txBody>
      </p:sp>
      <p:sp>
        <p:nvSpPr>
          <p:cNvPr id="2" name="Textplatzhalter 6">
            <a:extLst>
              <a:ext uri="{FF2B5EF4-FFF2-40B4-BE49-F238E27FC236}">
                <a16:creationId xmlns:a16="http://schemas.microsoft.com/office/drawing/2014/main" id="{F1DEF57E-1A21-BED2-ED5B-983D2BC5239C}"/>
              </a:ext>
            </a:extLst>
          </p:cNvPr>
          <p:cNvSpPr txBox="1">
            <a:spLocks/>
          </p:cNvSpPr>
          <p:nvPr/>
        </p:nvSpPr>
        <p:spPr bwMode="gray">
          <a:xfrm>
            <a:off x="8442627" y="3936463"/>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6" name="Picture 15">
            <a:extLst>
              <a:ext uri="{FF2B5EF4-FFF2-40B4-BE49-F238E27FC236}">
                <a16:creationId xmlns:a16="http://schemas.microsoft.com/office/drawing/2014/main" id="{A14ABAE3-96FB-85E9-5ABA-5DBF9DAF7C45}"/>
              </a:ext>
            </a:extLst>
          </p:cNvPr>
          <p:cNvPicPr>
            <a:picLocks noChangeAspect="1"/>
          </p:cNvPicPr>
          <p:nvPr/>
        </p:nvPicPr>
        <p:blipFill rotWithShape="1">
          <a:blip r:embed="rId9"/>
          <a:srcRect t="20611" b="12723"/>
          <a:stretch/>
        </p:blipFill>
        <p:spPr>
          <a:xfrm>
            <a:off x="8657010" y="4136555"/>
            <a:ext cx="2939541" cy="1469771"/>
          </a:xfrm>
          <a:prstGeom prst="rect">
            <a:avLst/>
          </a:prstGeom>
        </p:spPr>
      </p:pic>
      <p:sp>
        <p:nvSpPr>
          <p:cNvPr id="13" name="TextBox 12">
            <a:extLst>
              <a:ext uri="{FF2B5EF4-FFF2-40B4-BE49-F238E27FC236}">
                <a16:creationId xmlns:a16="http://schemas.microsoft.com/office/drawing/2014/main" id="{8475B066-BE97-8EBF-F7F5-F8DC7641F37E}"/>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a:t>[8]</a:t>
            </a:r>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507402704"/>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9" name="Picture 8" descr="UFBA no Colégio da Polícia Militar – Dendezeiros, Bahia | Kids Save Lives  Brasil">
            <a:extLst>
              <a:ext uri="{FF2B5EF4-FFF2-40B4-BE49-F238E27FC236}">
                <a16:creationId xmlns:a16="http://schemas.microsoft.com/office/drawing/2014/main" id="{B0153156-FB7A-C822-8B76-1D4E821C1C00}"/>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2D061ED-7AF1-A52F-0E84-32BD8E31AB5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B7E62898-F022-6F97-48C7-9D8A78FAF807}"/>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165E4971-2DFB-65C5-C89A-65A418F18BA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E058AA43-415E-BF8C-3A79-6FFB97B6014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a:t>
            </a:fld>
            <a:r>
              <a:rPr lang="de-DE" sz="800"/>
              <a:t> </a:t>
            </a: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vert="horz" lIns="0" tIns="0" rIns="0" bIns="0" rtlCol="0" anchor="t">
            <a:spAutoFit/>
          </a:bodyPr>
          <a:lstStyle/>
          <a:p>
            <a:r>
              <a:rPr lang="en-US" b="1">
                <a:solidFill>
                  <a:srgbClr val="005B7F"/>
                </a:solidFill>
              </a:rPr>
              <a:t>Latency</a:t>
            </a:r>
            <a:r>
              <a:rPr lang="de-DE" b="1">
                <a:solidFill>
                  <a:srgbClr val="005B7F"/>
                </a:solidFill>
              </a:rPr>
              <a:t> and </a:t>
            </a:r>
            <a:r>
              <a:rPr lang="en-US" b="1">
                <a:solidFill>
                  <a:srgbClr val="005B7F"/>
                </a:solidFill>
              </a:rPr>
              <a:t>throughput</a:t>
            </a:r>
          </a:p>
          <a:p>
            <a:pPr marL="359410" lvl="4" indent="-179705">
              <a:lnSpc>
                <a:spcPct val="150000"/>
              </a:lnSpc>
              <a:buClr>
                <a:srgbClr val="669DB2"/>
              </a:buClr>
            </a:pPr>
            <a:r>
              <a:rPr lang="de-DE"/>
              <a:t>Ping and iperf3 </a:t>
            </a:r>
            <a:r>
              <a:rPr lang="de-DE" err="1"/>
              <a:t>tests</a:t>
            </a:r>
            <a:endParaRPr lang="de-DE"/>
          </a:p>
          <a:p>
            <a:pPr marL="359410" lvl="4" indent="-179705">
              <a:lnSpc>
                <a:spcPct val="150000"/>
              </a:lnSpc>
              <a:buClr>
                <a:srgbClr val="669DB2"/>
              </a:buClr>
            </a:pPr>
            <a:r>
              <a:rPr lang="de-DE"/>
              <a:t>WNC and </a:t>
            </a:r>
            <a:r>
              <a:rPr lang="de-DE" err="1"/>
              <a:t>Quectel</a:t>
            </a:r>
            <a:r>
              <a:rPr lang="de-DE"/>
              <a:t> </a:t>
            </a:r>
            <a:r>
              <a:rPr lang="de-DE" err="1"/>
              <a:t>setup</a:t>
            </a:r>
            <a:endParaRPr lang="de-DE"/>
          </a:p>
          <a:p>
            <a:pPr marL="359410" lvl="4" indent="-179705">
              <a:lnSpc>
                <a:spcPct val="150000"/>
              </a:lnSpc>
              <a:buClr>
                <a:srgbClr val="669DB2"/>
              </a:buClr>
            </a:pPr>
            <a:r>
              <a:rPr lang="de-DE" err="1"/>
              <a:t>Two</a:t>
            </a:r>
            <a:r>
              <a:rPr lang="de-DE"/>
              <a:t> different ping </a:t>
            </a:r>
            <a:r>
              <a:rPr lang="de-DE" err="1"/>
              <a:t>tests</a:t>
            </a:r>
            <a:r>
              <a:rPr lang="de-DE"/>
              <a:t> (network </a:t>
            </a:r>
            <a:r>
              <a:rPr lang="de-DE" err="1"/>
              <a:t>controller</a:t>
            </a:r>
            <a:r>
              <a:rPr lang="de-DE"/>
              <a:t> and </a:t>
            </a:r>
            <a:r>
              <a:rPr lang="de-DE" err="1"/>
              <a:t>device</a:t>
            </a:r>
            <a:r>
              <a:rPr lang="de-DE"/>
              <a:t>)</a:t>
            </a:r>
          </a:p>
          <a:p>
            <a:pPr marL="359410" lvl="5" indent="0">
              <a:lnSpc>
                <a:spcPct val="150000"/>
              </a:lnSpc>
              <a:buNone/>
            </a:pPr>
            <a:endParaRPr lang="de-DE"/>
          </a:p>
          <a:p>
            <a:pPr marL="539750" lvl="5" indent="-179705">
              <a:lnSpc>
                <a:spcPct val="150000"/>
              </a:lnSpc>
            </a:pPr>
            <a:endParaRPr lang="de-DE"/>
          </a:p>
          <a:p>
            <a:pPr marL="539750" lvl="5" indent="-179705">
              <a:lnSpc>
                <a:spcPct val="150000"/>
              </a:lnSpc>
            </a:pPr>
            <a:endParaRPr lang="de-DE"/>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782478"/>
            <a:ext cx="7191819" cy="2000975"/>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1DF68793-9BE9-49FE-1A8B-57F164F6E66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3C4AE5AA-0303-D33B-C77A-38CD5243608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EB2A43E8-DEDF-ADF5-D2BA-F504B8FD190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DB9A6EC4-782C-C67E-9DEA-7A9A716B52D1}"/>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9DBDEA20-4E5F-D70C-C2EF-0C17BABCA708}"/>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30</a:t>
            </a:fld>
            <a:r>
              <a:rPr lang="de-DE" sz="800"/>
              <a:t> </a:t>
            </a:r>
          </a:p>
        </p:txBody>
      </p:sp>
      <p:sp>
        <p:nvSpPr>
          <p:cNvPr id="17" name="Textplatzhalter 14">
            <a:extLst>
              <a:ext uri="{FF2B5EF4-FFF2-40B4-BE49-F238E27FC236}">
                <a16:creationId xmlns:a16="http://schemas.microsoft.com/office/drawing/2014/main" id="{99FEE73E-F242-B89C-56DA-5B8F0C1358F5}"/>
              </a:ext>
            </a:extLst>
          </p:cNvPr>
          <p:cNvSpPr txBox="1">
            <a:spLocks/>
          </p:cNvSpPr>
          <p:nvPr/>
        </p:nvSpPr>
        <p:spPr bwMode="gray">
          <a:xfrm>
            <a:off x="1428750" y="2368167"/>
            <a:ext cx="800100" cy="255134"/>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b="1" err="1">
                <a:solidFill>
                  <a:srgbClr val="005B7F"/>
                </a:solidFill>
              </a:rPr>
              <a:t>Quectel</a:t>
            </a:r>
            <a:endParaRPr lang="de-DE" b="1"/>
          </a:p>
        </p:txBody>
      </p:sp>
      <p:sp>
        <p:nvSpPr>
          <p:cNvPr id="18" name="Textplatzhalter 14">
            <a:extLst>
              <a:ext uri="{FF2B5EF4-FFF2-40B4-BE49-F238E27FC236}">
                <a16:creationId xmlns:a16="http://schemas.microsoft.com/office/drawing/2014/main" id="{DFF8D916-AF37-8E05-27E0-BCD30893EB16}"/>
              </a:ext>
            </a:extLst>
          </p:cNvPr>
          <p:cNvSpPr txBox="1">
            <a:spLocks/>
          </p:cNvSpPr>
          <p:nvPr/>
        </p:nvSpPr>
        <p:spPr bwMode="gray">
          <a:xfrm>
            <a:off x="6551147" y="2368166"/>
            <a:ext cx="800100" cy="255134"/>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b="1" dirty="0">
                <a:solidFill>
                  <a:srgbClr val="005B7F"/>
                </a:solidFill>
              </a:rPr>
              <a:t>WNC</a:t>
            </a:r>
            <a:endParaRPr lang="de-DE" b="1" dirty="0"/>
          </a:p>
        </p:txBody>
      </p:sp>
      <p:sp>
        <p:nvSpPr>
          <p:cNvPr id="2" name="Textplatzhalter 14">
            <a:extLst>
              <a:ext uri="{FF2B5EF4-FFF2-40B4-BE49-F238E27FC236}">
                <a16:creationId xmlns:a16="http://schemas.microsoft.com/office/drawing/2014/main" id="{BEC78584-3624-C257-0324-D49B6DE8EF2E}"/>
              </a:ext>
            </a:extLst>
          </p:cNvPr>
          <p:cNvSpPr txBox="1">
            <a:spLocks/>
          </p:cNvSpPr>
          <p:nvPr/>
        </p:nvSpPr>
        <p:spPr bwMode="gray">
          <a:xfrm>
            <a:off x="3618861" y="2249512"/>
            <a:ext cx="1557122" cy="492443"/>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lnSpc>
                <a:spcPct val="100000"/>
              </a:lnSpc>
            </a:pPr>
            <a:r>
              <a:rPr lang="de-DE" b="1" dirty="0">
                <a:solidFill>
                  <a:srgbClr val="005B7F"/>
                </a:solidFill>
              </a:rPr>
              <a:t>Network Controller</a:t>
            </a:r>
            <a:endParaRPr lang="de-DE" b="1" dirty="0"/>
          </a:p>
        </p:txBody>
      </p:sp>
    </p:spTree>
    <p:extLst>
      <p:ext uri="{BB962C8B-B14F-4D97-AF65-F5344CB8AC3E}">
        <p14:creationId xmlns:p14="http://schemas.microsoft.com/office/powerpoint/2010/main" val="1931416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6"/>
          <a:stretch>
            <a:fillRect/>
          </a:stretch>
        </p:blipFill>
        <p:spPr>
          <a:xfrm>
            <a:off x="804679" y="1807837"/>
            <a:ext cx="7814042" cy="3746721"/>
          </a:xfrm>
          <a:prstGeom prst="rect">
            <a:avLst/>
          </a:prstGeom>
        </p:spPr>
      </p:pic>
      <p:pic>
        <p:nvPicPr>
          <p:cNvPr id="13" name="Picture 12" descr="UFBA no Colégio da Polícia Militar – Dendezeiros, Bahia | Kids Save Lives  Brasil">
            <a:extLst>
              <a:ext uri="{FF2B5EF4-FFF2-40B4-BE49-F238E27FC236}">
                <a16:creationId xmlns:a16="http://schemas.microsoft.com/office/drawing/2014/main" id="{1284683C-E64F-D9F4-E767-0ABCA0BC722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FC2A04B7-CE75-4AAB-E65A-649D3911A9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8BF115D0-F008-D122-4A80-DD47555CCA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6" name="Datumsplatzhalter 2">
            <a:extLst>
              <a:ext uri="{FF2B5EF4-FFF2-40B4-BE49-F238E27FC236}">
                <a16:creationId xmlns:a16="http://schemas.microsoft.com/office/drawing/2014/main" id="{6EF955BA-3F76-1384-05E0-82406772ECA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9" name="Textplatzhalter 14">
            <a:extLst>
              <a:ext uri="{FF2B5EF4-FFF2-40B4-BE49-F238E27FC236}">
                <a16:creationId xmlns:a16="http://schemas.microsoft.com/office/drawing/2014/main" id="{FEFDB3BF-E3E1-E1E9-1B59-6C5038CB8582}"/>
              </a:ext>
            </a:extLst>
          </p:cNvPr>
          <p:cNvSpPr>
            <a:spLocks noGrp="1"/>
          </p:cNvSpPr>
          <p:nvPr>
            <p:ph type="body" sz="quarter" idx="14"/>
          </p:nvPr>
        </p:nvSpPr>
        <p:spPr>
          <a:xfrm>
            <a:off x="1045549" y="1578275"/>
            <a:ext cx="7332301" cy="191399"/>
          </a:xfrm>
        </p:spPr>
        <p:txBody>
          <a:bodyPr/>
          <a:lstStyle/>
          <a:p>
            <a:pPr algn="ctr"/>
            <a:r>
              <a:rPr lang="de-DE" sz="1200" b="1" err="1">
                <a:solidFill>
                  <a:srgbClr val="005B7F"/>
                </a:solidFill>
              </a:rPr>
              <a:t>Latency</a:t>
            </a:r>
            <a:r>
              <a:rPr lang="de-DE" sz="1200" b="1">
                <a:solidFill>
                  <a:srgbClr val="005B7F"/>
                </a:solidFill>
              </a:rPr>
              <a:t> x Measurement </a:t>
            </a:r>
            <a:r>
              <a:rPr lang="de-DE" sz="1200" b="1" err="1">
                <a:solidFill>
                  <a:srgbClr val="005B7F"/>
                </a:solidFill>
              </a:rPr>
              <a:t>points</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Quectel</a:t>
            </a:r>
            <a:r>
              <a:rPr lang="de-DE" sz="1200" b="1">
                <a:solidFill>
                  <a:srgbClr val="005B7F"/>
                </a:solidFill>
              </a:rPr>
              <a:t> → WNC</a:t>
            </a:r>
            <a:endParaRPr lang="de-DE" sz="1200" b="1"/>
          </a:p>
        </p:txBody>
      </p:sp>
      <p:sp>
        <p:nvSpPr>
          <p:cNvPr id="18"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r>
              <a:rPr lang="de-DE" sz="800"/>
              <a:t>28 </a:t>
            </a:r>
          </a:p>
        </p:txBody>
      </p:sp>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1"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pic>
        <p:nvPicPr>
          <p:cNvPr id="2" name="Picture 1">
            <a:extLst>
              <a:ext uri="{FF2B5EF4-FFF2-40B4-BE49-F238E27FC236}">
                <a16:creationId xmlns:a16="http://schemas.microsoft.com/office/drawing/2014/main" id="{59FC4C92-9EC3-C2AD-5EAA-90AA4430200D}"/>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198772" y="2648278"/>
            <a:ext cx="2520759" cy="701349"/>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6">
            <a:extLst>
              <a:ext uri="{FF2B5EF4-FFF2-40B4-BE49-F238E27FC236}">
                <a16:creationId xmlns:a16="http://schemas.microsoft.com/office/drawing/2014/main"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86238068-BDE8-338D-EE3E-C40477B346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4B5D349E-0E53-893F-1E6B-DE54D9F7FE9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8E512F1B-267E-C48B-716A-26601590B57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63B32971-3A6D-8248-21DA-AB417F5F30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32</a:t>
            </a:fld>
            <a:r>
              <a:rPr lang="de-DE" sz="800"/>
              <a:t> </a:t>
            </a:r>
          </a:p>
        </p:txBody>
      </p:sp>
      <p:pic>
        <p:nvPicPr>
          <p:cNvPr id="21" name="Picture 2">
            <a:extLst>
              <a:ext uri="{FF2B5EF4-FFF2-40B4-BE49-F238E27FC236}">
                <a16:creationId xmlns:a16="http://schemas.microsoft.com/office/drawing/2014/main" id="{4F52B88A-0BE1-B1C6-ABBE-35E59402A10D}"/>
              </a:ext>
            </a:extLst>
          </p:cNvPr>
          <p:cNvPicPr>
            <a:picLocks noChangeAspect="1"/>
          </p:cNvPicPr>
          <p:nvPr/>
        </p:nvPicPr>
        <p:blipFill>
          <a:blip r:embed="rId9"/>
          <a:stretch>
            <a:fillRect/>
          </a:stretch>
        </p:blipFill>
        <p:spPr>
          <a:xfrm>
            <a:off x="805348" y="1794979"/>
            <a:ext cx="7812703" cy="3762912"/>
          </a:xfrm>
          <a:prstGeom prst="rect">
            <a:avLst/>
          </a:prstGeom>
        </p:spPr>
      </p:pic>
      <p:sp>
        <p:nvSpPr>
          <p:cNvPr id="22" name="Textplatzhalter 14">
            <a:extLst>
              <a:ext uri="{FF2B5EF4-FFF2-40B4-BE49-F238E27FC236}">
                <a16:creationId xmlns:a16="http://schemas.microsoft.com/office/drawing/2014/main" id="{D505696C-BFCE-DA8B-F834-2EB8A91307AC}"/>
              </a:ext>
            </a:extLst>
          </p:cNvPr>
          <p:cNvSpPr>
            <a:spLocks noGrp="1"/>
          </p:cNvSpPr>
          <p:nvPr>
            <p:ph type="body" sz="quarter" idx="14"/>
          </p:nvPr>
        </p:nvSpPr>
        <p:spPr>
          <a:xfrm>
            <a:off x="1045549" y="1578275"/>
            <a:ext cx="7332301" cy="191399"/>
          </a:xfrm>
        </p:spPr>
        <p:txBody>
          <a:bodyPr vert="horz" lIns="0" tIns="0" rIns="0" bIns="0" rtlCol="0" anchor="t">
            <a:spAutoFit/>
          </a:bodyPr>
          <a:lstStyle/>
          <a:p>
            <a:pPr algn="ctr"/>
            <a:r>
              <a:rPr lang="de-DE" sz="1200" b="1" err="1">
                <a:solidFill>
                  <a:srgbClr val="005B7F"/>
                </a:solidFill>
              </a:rPr>
              <a:t>Latency</a:t>
            </a:r>
            <a:r>
              <a:rPr lang="de-DE" sz="1200" b="1">
                <a:solidFill>
                  <a:srgbClr val="005B7F"/>
                </a:solidFill>
              </a:rPr>
              <a:t> x Measurement </a:t>
            </a:r>
            <a:r>
              <a:rPr lang="de-DE" sz="1200" b="1" err="1">
                <a:solidFill>
                  <a:srgbClr val="005B7F"/>
                </a:solidFill>
              </a:rPr>
              <a:t>points</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Quectel</a:t>
            </a:r>
            <a:r>
              <a:rPr lang="de-DE" sz="1200" b="1">
                <a:solidFill>
                  <a:srgbClr val="005B7F"/>
                </a:solidFill>
              </a:rPr>
              <a:t> → Network Controller</a:t>
            </a:r>
            <a:endParaRPr lang="de-DE" sz="1200" b="1"/>
          </a:p>
        </p:txBody>
      </p:sp>
      <p:pic>
        <p:nvPicPr>
          <p:cNvPr id="2" name="Picture 1">
            <a:extLst>
              <a:ext uri="{FF2B5EF4-FFF2-40B4-BE49-F238E27FC236}">
                <a16:creationId xmlns:a16="http://schemas.microsoft.com/office/drawing/2014/main" id="{71803F1B-577C-F39C-0A9B-74AAA42C1C3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36449"/>
          <a:stretch/>
        </p:blipFill>
        <p:spPr>
          <a:xfrm>
            <a:off x="9658165" y="2648278"/>
            <a:ext cx="1601971" cy="701349"/>
          </a:xfrm>
          <a:prstGeom prst="rect">
            <a:avLst/>
          </a:prstGeom>
        </p:spPr>
      </p:pic>
    </p:spTree>
    <p:extLst>
      <p:ext uri="{BB962C8B-B14F-4D97-AF65-F5344CB8AC3E}">
        <p14:creationId xmlns:p14="http://schemas.microsoft.com/office/powerpoint/2010/main" val="882767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platzhalter 6">
            <a:extLst>
              <a:ext uri="{FF2B5EF4-FFF2-40B4-BE49-F238E27FC236}">
                <a16:creationId xmlns:a16="http://schemas.microsoft.com/office/drawing/2014/main"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5048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6"/>
          <a:stretch>
            <a:fillRect/>
          </a:stretch>
        </p:blipFill>
        <p:spPr>
          <a:xfrm>
            <a:off x="785760" y="1794979"/>
            <a:ext cx="7877279" cy="3762912"/>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3CCC986D-773F-D5A0-EA40-2BBDF207912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54D44487-A57B-AACA-9DB8-A6F5DFB04B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F19DF6B-8408-0C4D-D299-CA6D974DE07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D9148DD3-40FE-8DC7-89AB-46967D7202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Textplatzhalter 14">
            <a:extLst>
              <a:ext uri="{FF2B5EF4-FFF2-40B4-BE49-F238E27FC236}">
                <a16:creationId xmlns:a16="http://schemas.microsoft.com/office/drawing/2014/main" id="{CE0A2AC1-18A5-15BF-1A38-47F83BFA8BA4}"/>
              </a:ext>
            </a:extLst>
          </p:cNvPr>
          <p:cNvSpPr>
            <a:spLocks noGrp="1"/>
          </p:cNvSpPr>
          <p:nvPr>
            <p:ph type="body" sz="quarter" idx="14"/>
          </p:nvPr>
        </p:nvSpPr>
        <p:spPr>
          <a:xfrm>
            <a:off x="1274149" y="1578275"/>
            <a:ext cx="7332301" cy="191399"/>
          </a:xfrm>
        </p:spPr>
        <p:txBody>
          <a:bodyPr vert="horz" lIns="0" tIns="0" rIns="0" bIns="0" rtlCol="0" anchor="t">
            <a:spAutoFit/>
          </a:bodyPr>
          <a:lstStyle/>
          <a:p>
            <a:pPr algn="ctr"/>
            <a:r>
              <a:rPr lang="de-DE" sz="1200" b="1" dirty="0" err="1">
                <a:solidFill>
                  <a:srgbClr val="005B7F"/>
                </a:solidFill>
              </a:rPr>
              <a:t>Throughput</a:t>
            </a:r>
            <a:r>
              <a:rPr lang="de-DE" sz="1200" b="1" dirty="0">
                <a:solidFill>
                  <a:srgbClr val="005B7F"/>
                </a:solidFill>
              </a:rPr>
              <a:t> x Measurement </a:t>
            </a:r>
            <a:r>
              <a:rPr lang="de-DE" sz="1200" b="1" dirty="0" err="1">
                <a:solidFill>
                  <a:srgbClr val="005B7F"/>
                </a:solidFill>
              </a:rPr>
              <a:t>points</a:t>
            </a:r>
            <a:endParaRPr lang="de-DE" sz="1200" b="1" dirty="0"/>
          </a:p>
        </p:txBody>
      </p:sp>
      <p:sp>
        <p:nvSpPr>
          <p:cNvPr id="15" name="Slide Number Placeholder 13">
            <a:extLst>
              <a:ext uri="{FF2B5EF4-FFF2-40B4-BE49-F238E27FC236}">
                <a16:creationId xmlns:a16="http://schemas.microsoft.com/office/drawing/2014/main" id="{F06C0F36-F9A1-31CB-2A42-06B9A5C0370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33</a:t>
            </a:fld>
            <a:r>
              <a:rPr lang="de-DE" sz="800"/>
              <a:t> </a:t>
            </a: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pSp>
        <p:nvGrpSpPr>
          <p:cNvPr id="21" name="Group 20">
            <a:extLst>
              <a:ext uri="{FF2B5EF4-FFF2-40B4-BE49-F238E27FC236}">
                <a16:creationId xmlns:a16="http://schemas.microsoft.com/office/drawing/2014/main" id="{3862BDBC-FFF0-0F3A-EFEF-E9CCCAC0AACB}"/>
              </a:ext>
            </a:extLst>
          </p:cNvPr>
          <p:cNvGrpSpPr/>
          <p:nvPr/>
        </p:nvGrpSpPr>
        <p:grpSpPr>
          <a:xfrm>
            <a:off x="9641684" y="2648278"/>
            <a:ext cx="1634934" cy="701349"/>
            <a:chOff x="9716298" y="2648278"/>
            <a:chExt cx="1634934" cy="701349"/>
          </a:xfrm>
        </p:grpSpPr>
        <p:pic>
          <p:nvPicPr>
            <p:cNvPr id="16" name="Picture 15">
              <a:extLst>
                <a:ext uri="{FF2B5EF4-FFF2-40B4-BE49-F238E27FC236}">
                  <a16:creationId xmlns:a16="http://schemas.microsoft.com/office/drawing/2014/main" id="{A7997DE1-F433-962E-4CAD-4EAF6471ADA6}"/>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r="71692"/>
            <a:stretch/>
          </p:blipFill>
          <p:spPr>
            <a:xfrm>
              <a:off x="9716298" y="2648278"/>
              <a:ext cx="713578" cy="701349"/>
            </a:xfrm>
            <a:prstGeom prst="rect">
              <a:avLst/>
            </a:prstGeom>
          </p:spPr>
        </p:pic>
        <p:pic>
          <p:nvPicPr>
            <p:cNvPr id="17" name="Picture 16">
              <a:extLst>
                <a:ext uri="{FF2B5EF4-FFF2-40B4-BE49-F238E27FC236}">
                  <a16:creationId xmlns:a16="http://schemas.microsoft.com/office/drawing/2014/main" id="{A5EA724E-066B-A069-B393-1BF0B024254A}"/>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63449"/>
            <a:stretch/>
          </p:blipFill>
          <p:spPr>
            <a:xfrm>
              <a:off x="10429876" y="2648278"/>
              <a:ext cx="921356" cy="701349"/>
            </a:xfrm>
            <a:prstGeom prst="rect">
              <a:avLst/>
            </a:prstGeom>
          </p:spPr>
        </p:pic>
      </p:grpSp>
    </p:spTree>
    <p:extLst>
      <p:ext uri="{BB962C8B-B14F-4D97-AF65-F5344CB8AC3E}">
        <p14:creationId xmlns:p14="http://schemas.microsoft.com/office/powerpoint/2010/main" val="3267045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6"/>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422988"/>
          </a:xfrm>
        </p:spPr>
        <p:txBody>
          <a:bodyPr vert="horz" lIns="0" tIns="0" rIns="0" bIns="0" rtlCol="0" anchor="t">
            <a:spAutoFit/>
          </a:bodyPr>
          <a:lstStyle/>
          <a:p>
            <a:r>
              <a:rPr lang="en-US" b="1">
                <a:solidFill>
                  <a:srgbClr val="005B7F"/>
                </a:solidFill>
              </a:rPr>
              <a:t>Rohde &amp; Schwarz test</a:t>
            </a:r>
          </a:p>
          <a:p>
            <a:pPr marL="359410" lvl="4" indent="-179705">
              <a:lnSpc>
                <a:spcPct val="150000"/>
              </a:lnSpc>
              <a:buClr>
                <a:srgbClr val="669DB2"/>
              </a:buClr>
            </a:pPr>
            <a:r>
              <a:rPr lang="en-US"/>
              <a:t>Walking test</a:t>
            </a:r>
          </a:p>
          <a:p>
            <a:pPr marL="359410" lvl="4" indent="-179705">
              <a:lnSpc>
                <a:spcPct val="150000"/>
              </a:lnSpc>
              <a:buClr>
                <a:srgbClr val="669DB2"/>
              </a:buClr>
            </a:pPr>
            <a:r>
              <a:rPr lang="en-US"/>
              <a:t>Around 10 minutes</a:t>
            </a:r>
          </a:p>
          <a:p>
            <a:pPr marL="359410" lvl="4" indent="-179705">
              <a:lnSpc>
                <a:spcPct val="150000"/>
              </a:lnSpc>
              <a:buClr>
                <a:srgbClr val="669DB2"/>
              </a:buClr>
            </a:pPr>
            <a:r>
              <a:rPr lang="en-US"/>
              <a:t>Signal quality results</a:t>
            </a:r>
          </a:p>
          <a:p>
            <a:pPr marL="359410" lvl="4" indent="-179705">
              <a:lnSpc>
                <a:spcPct val="150000"/>
              </a:lnSpc>
              <a:buClr>
                <a:srgbClr val="669DB2"/>
              </a:buClr>
            </a:pPr>
            <a:r>
              <a:rPr lang="en-US"/>
              <a:t>Poor network connection</a:t>
            </a:r>
          </a:p>
          <a:p>
            <a:pPr marL="359410" lvl="4" indent="-179705">
              <a:lnSpc>
                <a:spcPct val="150000"/>
              </a:lnSpc>
              <a:buClr>
                <a:srgbClr val="669DB2"/>
              </a:buClr>
            </a:pPr>
            <a:r>
              <a:rPr lang="en-US"/>
              <a:t>Influence of containers, metals and machinery</a:t>
            </a:r>
          </a:p>
          <a:p>
            <a:pPr marL="539750" lvl="5" indent="-179705">
              <a:lnSpc>
                <a:spcPct val="150000"/>
              </a:lnSpc>
            </a:pPr>
            <a:endParaRPr lang="en-US"/>
          </a:p>
          <a:p>
            <a:pPr marL="539750" lvl="5" indent="-179705">
              <a:lnSpc>
                <a:spcPct val="150000"/>
              </a:lnSpc>
            </a:pPr>
            <a:endParaRPr lang="en-US"/>
          </a:p>
          <a:p>
            <a:pPr marL="539750" lvl="5" indent="-179705">
              <a:lnSpc>
                <a:spcPct val="150000"/>
              </a:lnSpc>
            </a:pPr>
            <a:endParaRPr lang="en-US"/>
          </a:p>
        </p:txBody>
      </p:sp>
      <p:pic>
        <p:nvPicPr>
          <p:cNvPr id="4" name="Picture 3" descr="UFBA no Colégio da Polícia Militar – Dendezeiros, Bahia | Kids Save Lives  Brasil">
            <a:extLst>
              <a:ext uri="{FF2B5EF4-FFF2-40B4-BE49-F238E27FC236}">
                <a16:creationId xmlns:a16="http://schemas.microsoft.com/office/drawing/2014/main" id="{C8C0B382-44CC-03B0-CC87-4E0532A689C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8B93F05C-990F-6C36-A913-44ADA0F47A9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73B8056-F9EA-86B3-BFB3-7F4A817F87DA}"/>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2" name="Datumsplatzhalter 2">
            <a:extLst>
              <a:ext uri="{FF2B5EF4-FFF2-40B4-BE49-F238E27FC236}">
                <a16:creationId xmlns:a16="http://schemas.microsoft.com/office/drawing/2014/main" id="{16434D54-EF41-AFE2-4C23-92DB85D42F3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8820164B-5201-8E2C-EB2D-3E4667158C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34</a:t>
            </a:fld>
            <a:r>
              <a:rPr lang="de-DE" sz="800"/>
              <a:t> </a:t>
            </a:r>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6"/>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35</a:t>
            </a:fld>
            <a:r>
              <a:rPr lang="de-DE" sz="80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vert="horz" lIns="0" tIns="0" rIns="0" bIns="0" rtlCol="0" anchor="t">
            <a:spAutoFit/>
          </a:bodyPr>
          <a:lstStyle/>
          <a:p>
            <a:pPr algn="ctr"/>
            <a:r>
              <a:rPr lang="de-DE" sz="1200" b="1">
                <a:solidFill>
                  <a:srgbClr val="005B7F"/>
                </a:solidFill>
              </a:rPr>
              <a:t>Signal Quality x Time</a:t>
            </a:r>
            <a:endParaRPr lang="de-DE" sz="1200" b="1"/>
          </a:p>
        </p:txBody>
      </p:sp>
    </p:spTree>
    <p:extLst>
      <p:ext uri="{BB962C8B-B14F-4D97-AF65-F5344CB8AC3E}">
        <p14:creationId xmlns:p14="http://schemas.microsoft.com/office/powerpoint/2010/main" val="3074466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Construction Site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6"/>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36</a:t>
            </a:fld>
            <a:r>
              <a:rPr lang="de-DE" sz="80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vert="horz" lIns="0" tIns="0" rIns="0" bIns="0" rtlCol="0" anchor="t">
            <a:spAutoFit/>
          </a:bodyPr>
          <a:lstStyle/>
          <a:p>
            <a:pPr algn="ctr"/>
            <a:r>
              <a:rPr lang="de-DE" sz="1200" b="1">
                <a:solidFill>
                  <a:srgbClr val="005B7F"/>
                </a:solidFill>
              </a:rPr>
              <a:t>Signal Quality x Time</a:t>
            </a:r>
            <a:endParaRPr lang="de-DE" sz="1200" b="1"/>
          </a:p>
        </p:txBody>
      </p:sp>
      <p:grpSp>
        <p:nvGrpSpPr>
          <p:cNvPr id="53" name="Grupo 52"/>
          <p:cNvGrpSpPr/>
          <p:nvPr/>
        </p:nvGrpSpPr>
        <p:grpSpPr>
          <a:xfrm>
            <a:off x="3080730" y="2740129"/>
            <a:ext cx="6249008" cy="1046337"/>
            <a:chOff x="3080730" y="2740129"/>
            <a:chExt cx="6249008" cy="1046337"/>
          </a:xfrm>
        </p:grpSpPr>
        <p:cxnSp>
          <p:nvCxnSpPr>
            <p:cNvPr id="15" name="Conector reto 14"/>
            <p:cNvCxnSpPr/>
            <p:nvPr/>
          </p:nvCxnSpPr>
          <p:spPr>
            <a:xfrm>
              <a:off x="3159313" y="3267650"/>
              <a:ext cx="6170425"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3080730" y="2740129"/>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3080730" y="2867968"/>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a:off x="3080730" y="299686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3080730" y="312778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3082775" y="3398815"/>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a:off x="3082775" y="3526654"/>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a:xfrm>
              <a:off x="3082775" y="365554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a:xfrm>
              <a:off x="3082775" y="378646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tângulo 53"/>
          <p:cNvSpPr/>
          <p:nvPr/>
        </p:nvSpPr>
        <p:spPr>
          <a:xfrm>
            <a:off x="3159313" y="3090236"/>
            <a:ext cx="6175187" cy="349804"/>
          </a:xfrm>
          <a:prstGeom prst="rect">
            <a:avLst/>
          </a:prstGeom>
          <a:solidFill>
            <a:srgbClr val="C00000">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pt-BR" sz="1400">
              <a:solidFill>
                <a:schemeClr val="tx1"/>
              </a:solidFill>
            </a:endParaRPr>
          </a:p>
        </p:txBody>
      </p:sp>
    </p:spTree>
    <p:extLst>
      <p:ext uri="{BB962C8B-B14F-4D97-AF65-F5344CB8AC3E}">
        <p14:creationId xmlns:p14="http://schemas.microsoft.com/office/powerpoint/2010/main" val="1312818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617005238"/>
              </p:ext>
            </p:extLst>
          </p:nvPr>
        </p:nvGraphicFramePr>
        <p:xfrm>
          <a:off x="479426" y="1700215"/>
          <a:ext cx="11233150" cy="2481681"/>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Objectives</a:t>
                      </a:r>
                      <a:endParaRPr lang="en-US"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1" kern="1200" noProof="0">
                          <a:solidFill>
                            <a:schemeClr val="tx1"/>
                          </a:solidFill>
                          <a:latin typeface="+mj-lt"/>
                          <a:ea typeface="+mn-ea"/>
                          <a:cs typeface="+mn-cs"/>
                        </a:rPr>
                        <a:t>Contextualization</a:t>
                      </a:r>
                      <a:endParaRPr kumimoji="0" lang="en-US"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1" kern="1200" noProof="0">
                          <a:solidFill>
                            <a:schemeClr val="tx1"/>
                          </a:solidFill>
                          <a:latin typeface="+mj-lt"/>
                          <a:ea typeface="+mn-ea"/>
                          <a:cs typeface="+mn-cs"/>
                        </a:rPr>
                        <a:t>Measurements</a:t>
                      </a:r>
                      <a:endParaRPr kumimoji="0" lang="en-US"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en-US"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1" kern="1200" noProof="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212D2C1B-494A-2480-AD8A-CA4F8BE6F70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AA236C97-C644-295F-2CF7-42B6AE8DA0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7160EA4E-9C08-79E8-53B4-5438476FB9B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B77DBA88-0FFE-5C24-E485-03A66B38A01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2EC8972E-524A-A307-1469-0A4DFEB269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37</a:t>
            </a:fld>
            <a:r>
              <a:rPr lang="de-DE" sz="800"/>
              <a:t> </a:t>
            </a: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err="1">
                <a:latin typeface="Frutiger LT Com 65 Bold"/>
              </a:rPr>
              <a:t>Conclusion</a:t>
            </a:r>
            <a:endParaRPr lang="de-DE" b="1">
              <a:latin typeface="Frutiger LT Com 65 Bold"/>
            </a:endParaRP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a:solidFill>
                  <a:srgbClr val="669DB2"/>
                </a:solidFill>
              </a:rPr>
              <a:t>Outcomes and </a:t>
            </a:r>
            <a:r>
              <a:rPr lang="de-DE" err="1">
                <a:solidFill>
                  <a:srgbClr val="669DB2"/>
                </a:solidFill>
              </a:rPr>
              <a:t>future</a:t>
            </a:r>
            <a:r>
              <a:rPr lang="de-DE">
                <a:solidFill>
                  <a:srgbClr val="669DB2"/>
                </a:solidFill>
              </a:rPr>
              <a:t> </a:t>
            </a:r>
            <a:r>
              <a:rPr lang="de-DE" err="1">
                <a:solidFill>
                  <a:srgbClr val="669DB2"/>
                </a:solidFill>
              </a:rPr>
              <a:t>work</a:t>
            </a:r>
            <a:endParaRPr lang="en-US">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a:t>The current limitations in the scenarios highlight the need for the new implementations to enable the application of the use cases</a:t>
              </a:r>
              <a:endParaRPr lang="de-DE" sz="140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It was possible to investigate the response of different parameters according to the setups and provide an understanding of the technologies for the continuity of the work </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In future testing, it is expected that the results will improve as a direct consequence of implementing the new setup in the scenarios</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a:t>It would be interesting to conduct measurements at each stage of the installation process for a better understanding of the impact on the architecture</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a:solidFill>
                    <a:schemeClr val="bg1"/>
                  </a:solidFill>
                  <a:latin typeface="+mj-lt"/>
                </a:rPr>
                <a:t>4</a:t>
              </a:r>
            </a:p>
          </p:txBody>
        </p:sp>
      </p:grpSp>
      <p:pic>
        <p:nvPicPr>
          <p:cNvPr id="7" name="Picture 6" descr="UFBA no Colégio da Polícia Militar – Dendezeiros, Bahia | Kids Save Lives  Brasil">
            <a:extLst>
              <a:ext uri="{FF2B5EF4-FFF2-40B4-BE49-F238E27FC236}">
                <a16:creationId xmlns:a16="http://schemas.microsoft.com/office/drawing/2014/main" id="{FB049203-EEC1-D579-A6C5-EEC1CA41985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UFBA | Brands of the World™ | Download vector logos and logotypes">
            <a:extLst>
              <a:ext uri="{FF2B5EF4-FFF2-40B4-BE49-F238E27FC236}">
                <a16:creationId xmlns:a16="http://schemas.microsoft.com/office/drawing/2014/main" id="{6BBD6173-5155-A759-C433-B7041CEC0E0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419F4E0B-4843-163F-60F6-C3DF7EA5AF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3" name="Datumsplatzhalter 2">
            <a:extLst>
              <a:ext uri="{FF2B5EF4-FFF2-40B4-BE49-F238E27FC236}">
                <a16:creationId xmlns:a16="http://schemas.microsoft.com/office/drawing/2014/main" id="{E0945B48-6B82-A0D1-6BF2-FCEEE0BB94B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30" name="Slide Number Placeholder 13">
            <a:extLst>
              <a:ext uri="{FF2B5EF4-FFF2-40B4-BE49-F238E27FC236}">
                <a16:creationId xmlns:a16="http://schemas.microsoft.com/office/drawing/2014/main" id="{D0E6BD4C-C772-C15A-1E0C-1B3579489B9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38</a:t>
            </a:fld>
            <a:r>
              <a:rPr lang="de-DE" sz="800"/>
              <a:t> </a:t>
            </a:r>
          </a:p>
        </p:txBody>
      </p:sp>
    </p:spTree>
    <p:extLst>
      <p:ext uri="{BB962C8B-B14F-4D97-AF65-F5344CB8AC3E}">
        <p14:creationId xmlns:p14="http://schemas.microsoft.com/office/powerpoint/2010/main" val="3592746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err="1"/>
              <a:t>Obrigada</a:t>
            </a:r>
            <a:r>
              <a:rPr lang="de-DE" sz="5400"/>
              <a:t> · </a:t>
            </a:r>
            <a:r>
              <a:rPr lang="de-DE" sz="5400" err="1"/>
              <a:t>Thank</a:t>
            </a:r>
            <a:r>
              <a:rPr lang="de-DE" sz="5400"/>
              <a:t> </a:t>
            </a:r>
            <a:r>
              <a:rPr lang="de-DE" sz="5400" err="1"/>
              <a:t>you</a:t>
            </a:r>
            <a:r>
              <a:rPr lang="de-DE" sz="540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1247826"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err="1"/>
              <a:t>pela</a:t>
            </a:r>
            <a:r>
              <a:rPr lang="de-DE" sz="2800"/>
              <a:t> </a:t>
            </a:r>
            <a:r>
              <a:rPr lang="de-DE" sz="2800" err="1"/>
              <a:t>aten</a:t>
            </a:r>
            <a:r>
              <a:rPr lang="pt-BR" sz="2800" dirty="0" err="1"/>
              <a:t>ção</a:t>
            </a:r>
            <a:endParaRPr lang="de-DE" sz="280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err="1"/>
              <a:t>for</a:t>
            </a:r>
            <a:r>
              <a:rPr lang="de-DE" sz="2800"/>
              <a:t> </a:t>
            </a:r>
            <a:r>
              <a:rPr lang="de-DE" sz="2800" err="1"/>
              <a:t>your</a:t>
            </a:r>
            <a:r>
              <a:rPr lang="de-DE" sz="2800"/>
              <a:t> </a:t>
            </a:r>
            <a:r>
              <a:rPr lang="de-DE" sz="2800" err="1"/>
              <a:t>attention</a:t>
            </a:r>
            <a:endParaRPr lang="de-DE" sz="280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568184" y="3653568"/>
            <a:ext cx="3816401" cy="450251"/>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a:solidFill>
                  <a:srgbClr val="FFFFFF"/>
                </a:solidFill>
                <a:effectLst/>
                <a:latin typeface="Frutiger LT Com 45 Light" panose="020B0303030504020204" pitchFamily="34" charset="0"/>
                <a:ea typeface="+mn-ea"/>
                <a:cs typeface="+mn-cs"/>
              </a:rPr>
              <a:t>für Ihre Aufmerksamkeit</a:t>
            </a:r>
            <a:endParaRPr lang="en-US" sz="240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4275255454"/>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9" name="Picture 8" descr="UFBA no Colégio da Polícia Militar – Dendezeiros, Bahia | Kids Save Lives  Brasil">
            <a:extLst>
              <a:ext uri="{FF2B5EF4-FFF2-40B4-BE49-F238E27FC236}">
                <a16:creationId xmlns:a16="http://schemas.microsoft.com/office/drawing/2014/main" id="{FDF3DCC5-7368-95FD-96A6-C3FB4AC1E68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3860593C-6C03-DD3D-8BC6-F5C31B7CB57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A90CA597-980E-A4BE-A453-B5306D990DA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4" name="Datumsplatzhalter 2">
            <a:extLst>
              <a:ext uri="{FF2B5EF4-FFF2-40B4-BE49-F238E27FC236}">
                <a16:creationId xmlns:a16="http://schemas.microsoft.com/office/drawing/2014/main" id="{2D08841B-FA4D-E1D7-0709-676F682E3795}"/>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8" name="Slide Number Placeholder 13">
            <a:extLst>
              <a:ext uri="{FF2B5EF4-FFF2-40B4-BE49-F238E27FC236}">
                <a16:creationId xmlns:a16="http://schemas.microsoft.com/office/drawing/2014/main" id="{66BCA1CF-BED0-6FC1-31E4-5610CCC1DA5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a:t>
            </a:fld>
            <a:r>
              <a:rPr lang="de-DE" sz="800"/>
              <a:t> </a:t>
            </a:r>
          </a:p>
        </p:txBody>
      </p:sp>
    </p:spTree>
    <p:extLst>
      <p:ext uri="{BB962C8B-B14F-4D97-AF65-F5344CB8AC3E}">
        <p14:creationId xmlns:p14="http://schemas.microsoft.com/office/powerpoint/2010/main" val="1937613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29138"/>
            <a:ext cx="5790746" cy="4660507"/>
          </a:xfrm>
        </p:spPr>
        <p:txBody>
          <a:bodyPr/>
          <a:lstStyle/>
          <a:p>
            <a:pPr algn="just"/>
            <a:r>
              <a:rPr lang="de-DE" sz="1200"/>
              <a:t>[1] IPT, F. Anwendungsfeld Bergbau - Lastenheft. Report. Forschungszentrum Jülich. 2021. Internal </a:t>
            </a:r>
            <a:r>
              <a:rPr lang="de-DE" sz="1200" err="1"/>
              <a:t>document</a:t>
            </a:r>
            <a:r>
              <a:rPr lang="de-DE" sz="1200"/>
              <a:t>. </a:t>
            </a:r>
          </a:p>
          <a:p>
            <a:endParaRPr lang="de-DE" sz="1200"/>
          </a:p>
          <a:p>
            <a:r>
              <a:rPr lang="de-DE" sz="1200"/>
              <a:t>[2] REICHELT. Industrial LTE Router. 2023. </a:t>
            </a:r>
            <a:r>
              <a:rPr lang="de-DE" sz="1200" err="1"/>
              <a:t>Available</a:t>
            </a:r>
            <a:r>
              <a:rPr lang="de-DE" sz="1200"/>
              <a:t> at &lt;</a:t>
            </a:r>
            <a:r>
              <a:rPr lang="de-DE" sz="120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a:t>&gt;.</a:t>
            </a:r>
          </a:p>
          <a:p>
            <a:endParaRPr lang="de-DE" sz="1200"/>
          </a:p>
          <a:p>
            <a:r>
              <a:rPr lang="de-DE" sz="1200"/>
              <a:t>[3] AMAZON. </a:t>
            </a:r>
            <a:r>
              <a:rPr lang="de-DE" sz="1200" err="1"/>
              <a:t>BrosTrend</a:t>
            </a:r>
            <a:r>
              <a:rPr lang="de-DE" sz="1200"/>
              <a:t> AX1800. </a:t>
            </a:r>
            <a:r>
              <a:rPr lang="de-DE" sz="1200" err="1"/>
              <a:t>Available</a:t>
            </a:r>
            <a:r>
              <a:rPr lang="de-DE" sz="1200"/>
              <a:t> at &lt;</a:t>
            </a:r>
            <a:r>
              <a:rPr lang="de-DE" sz="120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a:t>&gt;.</a:t>
            </a:r>
          </a:p>
          <a:p>
            <a:endParaRPr lang="de-DE" sz="1200"/>
          </a:p>
          <a:p>
            <a:r>
              <a:rPr lang="de-DE" sz="1200"/>
              <a:t>[4] ERICSSON. Ericsson Private 5G System. </a:t>
            </a:r>
            <a:r>
              <a:rPr lang="de-DE" sz="1200" err="1"/>
              <a:t>Available</a:t>
            </a:r>
            <a:r>
              <a:rPr lang="de-DE" sz="1200"/>
              <a:t> at &lt;</a:t>
            </a:r>
            <a:r>
              <a:rPr lang="de-DE" sz="120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de-DE" sz="1200"/>
              <a:t>&gt;.</a:t>
            </a:r>
          </a:p>
          <a:p>
            <a:endParaRPr lang="de-DE" sz="1200"/>
          </a:p>
          <a:p>
            <a:pPr algn="just"/>
            <a:r>
              <a:rPr lang="de-DE" sz="1200"/>
              <a:t>[5] </a:t>
            </a:r>
            <a:r>
              <a:rPr lang="en-US" sz="1200"/>
              <a:t>BEDFORD, M. D. et al. Low-cost leaky feeder communication for mines rescue. 2020. Available at &lt;</a:t>
            </a:r>
            <a:r>
              <a:rPr lang="en-US" sz="120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a:t>&gt;.</a:t>
            </a:r>
          </a:p>
          <a:p>
            <a:endParaRPr lang="de-DE" sz="1200"/>
          </a:p>
          <a:p>
            <a:r>
              <a:rPr lang="de-DE" sz="1200"/>
              <a:t>[6] [a] </a:t>
            </a:r>
            <a:r>
              <a:rPr lang="en-US" sz="1200"/>
              <a:t>BROKK. BROKK 170 demolition robot. 2022. Available at &lt;</a:t>
            </a:r>
            <a:r>
              <a:rPr lang="de-DE" sz="120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en-US" sz="1200"/>
              <a:t>&gt;.</a:t>
            </a:r>
          </a:p>
          <a:p>
            <a:pPr algn="just"/>
            <a:r>
              <a:rPr lang="de-DE" sz="1200"/>
              <a:t>     [b] DOOSAN, E. Hyundai </a:t>
            </a:r>
            <a:r>
              <a:rPr lang="de-DE" sz="1200" err="1"/>
              <a:t>Doosan</a:t>
            </a:r>
            <a:r>
              <a:rPr lang="de-DE" sz="1200"/>
              <a:t> </a:t>
            </a:r>
            <a:r>
              <a:rPr lang="de-DE" sz="1200" err="1"/>
              <a:t>infracore</a:t>
            </a:r>
            <a:r>
              <a:rPr lang="de-DE" sz="1200"/>
              <a:t> </a:t>
            </a:r>
            <a:r>
              <a:rPr lang="de-DE" sz="1200" err="1"/>
              <a:t>construction</a:t>
            </a:r>
            <a:r>
              <a:rPr lang="de-DE" sz="1200"/>
              <a:t> </a:t>
            </a:r>
            <a:r>
              <a:rPr lang="de-DE" sz="1200" err="1"/>
              <a:t>equipment</a:t>
            </a:r>
            <a:r>
              <a:rPr lang="de-DE" sz="1200"/>
              <a:t>. 2022. </a:t>
            </a:r>
            <a:r>
              <a:rPr lang="de-DE" sz="1200" err="1"/>
              <a:t>Available</a:t>
            </a:r>
            <a:endParaRPr lang="de-DE" sz="1200"/>
          </a:p>
          <a:p>
            <a:pPr algn="just"/>
            <a:r>
              <a:rPr lang="de-DE" sz="1200"/>
              <a:t>          at &lt;</a:t>
            </a:r>
            <a:r>
              <a:rPr lang="de-DE" sz="120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de-DE" sz="1200"/>
              <a:t>&gt;.</a:t>
            </a:r>
          </a:p>
          <a:p>
            <a:r>
              <a:rPr lang="de-DE" sz="1200"/>
              <a:t>     [c] </a:t>
            </a:r>
            <a:r>
              <a:rPr lang="en-US" sz="1200"/>
              <a:t>MICROSOFT. Flat Icon PowerPoint Library. 2023.</a:t>
            </a:r>
          </a:p>
          <a:p>
            <a:r>
              <a:rPr lang="de-DE" sz="1200"/>
              <a:t>     [d] </a:t>
            </a:r>
            <a:r>
              <a:rPr lang="en-US" sz="1200"/>
              <a:t>ROBOTICS, U. </a:t>
            </a:r>
            <a:r>
              <a:rPr lang="en-US" sz="1200" err="1"/>
              <a:t>Innok</a:t>
            </a:r>
            <a:r>
              <a:rPr lang="en-US" sz="1200"/>
              <a:t> Robotics INDUROS. 2022. Available at &lt;</a:t>
            </a:r>
            <a:r>
              <a:rPr lang="de-DE" sz="120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a:t>&gt;.</a:t>
            </a:r>
          </a:p>
          <a:p>
            <a:endParaRPr lang="de-DE" sz="1200"/>
          </a:p>
          <a:p>
            <a:pPr algn="just"/>
            <a:r>
              <a:rPr lang="de-DE" sz="1200"/>
              <a:t>[7] </a:t>
            </a:r>
            <a:r>
              <a:rPr lang="en-US" sz="1200"/>
              <a:t>EUROPE, G. I. C. OUTDOOR COVERAGE – CAMPUS MELATEN AACHEN. 2023. Available at &lt;</a:t>
            </a:r>
            <a:r>
              <a:rPr lang="en-US" sz="1200">
                <a:solidFill>
                  <a:schemeClr val="accent1">
                    <a:lumMod val="20000"/>
                    <a:lumOff val="80000"/>
                  </a:schemeClr>
                </a:solidFill>
                <a:hlinkClick r:id="rId10">
                  <a:extLst>
                    <a:ext uri="{A12FA001-AC4F-418D-AE19-62706E023703}">
                      <ahyp:hlinkClr xmlns:ahyp="http://schemas.microsoft.com/office/drawing/2018/hyperlinkcolor" val="tx"/>
                    </a:ext>
                  </a:extLst>
                </a:hlinkClick>
              </a:rPr>
              <a:t>link</a:t>
            </a:r>
            <a:r>
              <a:rPr lang="en-US" sz="1200"/>
              <a:t>&gt;.</a:t>
            </a:r>
          </a:p>
          <a:p>
            <a:pPr algn="just"/>
            <a:endParaRPr lang="en-US" sz="1200"/>
          </a:p>
          <a:p>
            <a:pPr algn="just"/>
            <a:r>
              <a:rPr lang="en-US" sz="1200"/>
              <a:t>[8] GOOGLE EARTH. Campus </a:t>
            </a:r>
            <a:r>
              <a:rPr lang="en-US" sz="1200" err="1"/>
              <a:t>Melaten</a:t>
            </a:r>
            <a:r>
              <a:rPr lang="en-US" sz="1200"/>
              <a:t>. 2023. </a:t>
            </a:r>
            <a:endParaRPr lang="de-DE" sz="1200"/>
          </a:p>
          <a:p>
            <a:endParaRPr lang="de-DE" sz="120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0946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b="1"/>
              <a:t>References</a:t>
            </a:r>
          </a:p>
          <a:p>
            <a:pPr lvl="1"/>
            <a:r>
              <a:rPr lang="de-DE" sz="4150">
                <a:latin typeface="Frutiger LT Com 75 Black"/>
              </a:rPr>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b="1"/>
              <a:t>Contact </a:t>
            </a:r>
            <a:r>
              <a:rPr lang="de-DE" b="1" err="1"/>
              <a:t>information</a:t>
            </a:r>
            <a:endParaRPr lang="de-DE" b="1"/>
          </a:p>
          <a:p>
            <a:pPr lvl="1"/>
            <a:r>
              <a:rPr lang="de-DE" sz="4150" b="1">
                <a:latin typeface="Frutiger LT Com 75 Black"/>
              </a:rPr>
              <a:t>—</a:t>
            </a:r>
          </a:p>
          <a:p>
            <a:pPr lvl="2"/>
            <a:r>
              <a:rPr lang="de-DE" b="1"/>
              <a:t>Luiza Souza </a:t>
            </a:r>
            <a:r>
              <a:rPr lang="de-DE" b="1" err="1"/>
              <a:t>Simões</a:t>
            </a:r>
            <a:endParaRPr lang="de-DE" b="1"/>
          </a:p>
          <a:p>
            <a:pPr lvl="2"/>
            <a:endParaRPr lang="de-DE" sz="600"/>
          </a:p>
          <a:p>
            <a:pPr lvl="2"/>
            <a:r>
              <a:rPr lang="de-DE"/>
              <a:t>Tel. +49 1575 3510058</a:t>
            </a:r>
          </a:p>
          <a:p>
            <a:pPr lvl="2"/>
            <a:r>
              <a:rPr lang="de-DE"/>
              <a:t>Tel. +55 71 981814845</a:t>
            </a:r>
          </a:p>
          <a:p>
            <a:pPr lvl="2"/>
            <a:endParaRPr lang="de-DE" sz="100"/>
          </a:p>
          <a:p>
            <a:pPr lvl="2"/>
            <a:r>
              <a:rPr lang="de-DE"/>
              <a:t>luizassimoes@hotmail.com</a:t>
            </a:r>
          </a:p>
          <a:p>
            <a:pPr lvl="2"/>
            <a:endParaRPr lang="de-DE"/>
          </a:p>
          <a:p>
            <a:pPr lvl="3"/>
            <a:r>
              <a:rPr lang="de-DE" b="1"/>
              <a:t>Fraunhofer IPT</a:t>
            </a:r>
          </a:p>
          <a:p>
            <a:pPr lvl="3"/>
            <a:r>
              <a:rPr lang="de-DE"/>
              <a:t>Steinbachstraße 17</a:t>
            </a:r>
          </a:p>
          <a:p>
            <a:pPr lvl="3"/>
            <a:r>
              <a:rPr lang="de-DE"/>
              <a:t>52074 Aachen</a:t>
            </a:r>
          </a:p>
          <a:p>
            <a:pPr lvl="3"/>
            <a:r>
              <a:rPr lang="de-DE"/>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b="1" err="1">
                <a:latin typeface="Frutiger LT Com 65 Bold"/>
              </a:rPr>
              <a:t>Measurements</a:t>
            </a:r>
            <a:endParaRPr lang="de-DE" b="1">
              <a:latin typeface="Frutiger LT Com 65 Bold"/>
            </a:endParaRPr>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a:solidFill>
                  <a:srgbClr val="669DB2"/>
                </a:solidFill>
              </a:rPr>
              <a:t>Underground Mine</a:t>
            </a:r>
            <a:endParaRPr lang="en-US">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17875"/>
            <a:ext cx="8439150" cy="4288545"/>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5"/>
          <a:srcRect l="2097"/>
          <a:stretch/>
        </p:blipFill>
        <p:spPr>
          <a:xfrm>
            <a:off x="2188979" y="1817758"/>
            <a:ext cx="7814042" cy="3726880"/>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0225E46D-342D-3166-8FF9-0D56531E8D31}"/>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DDC6B25-2E44-AD6D-578A-8E212573E06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0A4357C1-0D3B-8602-E988-BEF218424FA6}"/>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11" name="Datumsplatzhalter 2">
            <a:extLst>
              <a:ext uri="{FF2B5EF4-FFF2-40B4-BE49-F238E27FC236}">
                <a16:creationId xmlns:a16="http://schemas.microsoft.com/office/drawing/2014/main" id="{DDB938F4-2C5B-C6DD-2BA8-60584A71209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BFC913C9-AAF5-A67B-A813-A9DDD87564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42</a:t>
            </a:fld>
            <a:r>
              <a:rPr lang="de-DE" sz="800"/>
              <a:t> </a:t>
            </a:r>
          </a:p>
        </p:txBody>
      </p:sp>
      <p:sp>
        <p:nvSpPr>
          <p:cNvPr id="12" name="Textplatzhalter 14">
            <a:extLst>
              <a:ext uri="{FF2B5EF4-FFF2-40B4-BE49-F238E27FC236}">
                <a16:creationId xmlns:a16="http://schemas.microsoft.com/office/drawing/2014/main" id="{4220DB71-28DF-F083-B225-9EF25240D44A}"/>
              </a:ext>
            </a:extLst>
          </p:cNvPr>
          <p:cNvSpPr>
            <a:spLocks noGrp="1"/>
          </p:cNvSpPr>
          <p:nvPr>
            <p:ph type="body" sz="quarter" idx="14"/>
          </p:nvPr>
        </p:nvSpPr>
        <p:spPr>
          <a:xfrm>
            <a:off x="2429849" y="1553004"/>
            <a:ext cx="7332301" cy="191399"/>
          </a:xfrm>
        </p:spPr>
        <p:txBody>
          <a:bodyPr vert="horz" lIns="0" tIns="0" rIns="0" bIns="0" rtlCol="0" anchor="t">
            <a:spAutoFit/>
          </a:bodyPr>
          <a:lstStyle/>
          <a:p>
            <a:pPr algn="ctr"/>
            <a:r>
              <a:rPr lang="de-DE" sz="1200" b="1">
                <a:solidFill>
                  <a:srgbClr val="005B7F"/>
                </a:solidFill>
              </a:rPr>
              <a:t>Signal Quality and </a:t>
            </a:r>
            <a:r>
              <a:rPr lang="de-DE" sz="1200" b="1" err="1">
                <a:solidFill>
                  <a:srgbClr val="005B7F"/>
                </a:solidFill>
              </a:rPr>
              <a:t>Latency</a:t>
            </a:r>
            <a:r>
              <a:rPr lang="de-DE" sz="1200" b="1">
                <a:solidFill>
                  <a:srgbClr val="005B7F"/>
                </a:solidFill>
              </a:rPr>
              <a:t> x </a:t>
            </a:r>
            <a:r>
              <a:rPr lang="de-DE" sz="1200" b="1" err="1">
                <a:solidFill>
                  <a:srgbClr val="005B7F"/>
                </a:solidFill>
              </a:rPr>
              <a:t>Distance</a:t>
            </a:r>
            <a:r>
              <a:rPr lang="de-DE" sz="1200" b="1">
                <a:solidFill>
                  <a:srgbClr val="005B7F"/>
                </a:solidFill>
              </a:rPr>
              <a:t> </a:t>
            </a:r>
            <a:r>
              <a:rPr lang="de-DE" sz="1200" b="1" err="1">
                <a:solidFill>
                  <a:srgbClr val="005B7F"/>
                </a:solidFill>
              </a:rPr>
              <a:t>for</a:t>
            </a:r>
            <a:r>
              <a:rPr lang="de-DE" sz="1200" b="1">
                <a:solidFill>
                  <a:srgbClr val="005B7F"/>
                </a:solidFill>
              </a:rPr>
              <a:t> </a:t>
            </a:r>
            <a:r>
              <a:rPr lang="de-DE" sz="1200" b="1" err="1">
                <a:solidFill>
                  <a:srgbClr val="005B7F"/>
                </a:solidFill>
              </a:rPr>
              <a:t>BrosTrend</a:t>
            </a:r>
            <a:r>
              <a:rPr lang="de-DE" sz="1200" b="1">
                <a:solidFill>
                  <a:srgbClr val="005B7F"/>
                </a:solidFill>
              </a:rPr>
              <a:t> </a:t>
            </a:r>
            <a:r>
              <a:rPr lang="de-DE" sz="1200" b="1" err="1">
                <a:solidFill>
                  <a:srgbClr val="005B7F"/>
                </a:solidFill>
              </a:rPr>
              <a:t>device</a:t>
            </a:r>
            <a:endParaRPr lang="de-DE" sz="1200" b="1"/>
          </a:p>
        </p:txBody>
      </p:sp>
    </p:spTree>
    <p:extLst>
      <p:ext uri="{BB962C8B-B14F-4D97-AF65-F5344CB8AC3E}">
        <p14:creationId xmlns:p14="http://schemas.microsoft.com/office/powerpoint/2010/main" val="128665510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50233284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EA3E355A-01E3-AA2C-A78F-E58B997EDDD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83C8050E-9F61-32EB-A63A-5C820DA192A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1970DAE0-104E-8DB6-33B5-0E964E15392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292C3BEF-0A19-8CD4-A115-EC9A17DB8A5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C80C0EB-5FBE-42E1-A93F-88E938EF3C9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5</a:t>
            </a:fld>
            <a:r>
              <a:rPr lang="de-DE" sz="800"/>
              <a:t> </a:t>
            </a: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927242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7CE4B294-AE3C-0A14-2535-96B6F9CE7D89}"/>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E5A89A4-8292-8F3C-E757-47D3373D7CF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2D5A8C4-E99A-B9EF-0F26-7A0690D5624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34BDFF3C-59FE-6357-1219-F8D14A834580}"/>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666D4F9-A952-2EE4-C727-028EA65488E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6</a:t>
            </a:fld>
            <a:r>
              <a:rPr lang="de-DE" sz="800"/>
              <a:t> </a:t>
            </a: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04831582"/>
              </p:ext>
            </p:extLst>
          </p:nvPr>
        </p:nvGraphicFramePr>
        <p:xfrm>
          <a:off x="479426" y="1700215"/>
          <a:ext cx="11233150" cy="2471713"/>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Introduction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Objectives</a:t>
                      </a:r>
                      <a:endParaRPr lang="de-DE" sz="1400" b="1"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Contextualization</a:t>
                      </a:r>
                      <a:endParaRPr kumimoji="0" lang="de-DE" sz="1400" b="1" i="0" u="none" strike="noStrike" kern="1200" cap="none" spc="0" normalizeH="0" baseline="0" noProof="0">
                        <a:ln>
                          <a:noFill/>
                        </a:ln>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1" kern="1200" noProof="0" err="1">
                          <a:solidFill>
                            <a:schemeClr val="tx1"/>
                          </a:solidFill>
                          <a:latin typeface="+mj-lt"/>
                          <a:ea typeface="+mn-ea"/>
                          <a:cs typeface="+mn-cs"/>
                        </a:rPr>
                        <a:t>Measurements</a:t>
                      </a:r>
                      <a:endParaRPr kumimoji="0" lang="de-DE" sz="1600" b="1" i="0" u="none" strike="noStrike" kern="1200" cap="none" spc="0" normalizeH="0" baseline="0" noProof="0">
                        <a:ln>
                          <a:noFill/>
                        </a:ln>
                        <a:solidFill>
                          <a:schemeClr val="tx1"/>
                        </a:solidFill>
                        <a:effectLst/>
                        <a:uLnTx/>
                        <a:uFillTx/>
                        <a:latin typeface="+mj-lt"/>
                        <a:ea typeface="+mn-ea"/>
                        <a:cs typeface="+mn-cs"/>
                      </a:endParaRPr>
                    </a:p>
                    <a:p>
                      <a:pPr marL="0" marR="0" lvl="3" indent="0" algn="l" rtl="0" eaLnBrk="1" fontAlgn="auto" latinLnBrk="0" hangingPunct="1">
                        <a:lnSpc>
                          <a:spcPct val="110000"/>
                        </a:lnSpc>
                        <a:spcBef>
                          <a:spcPts val="0"/>
                        </a:spcBef>
                        <a:spcAft>
                          <a:spcPts val="0"/>
                        </a:spcAft>
                        <a:buClr>
                          <a:srgbClr val="179C7D"/>
                        </a:buClr>
                        <a:buSzTx/>
                        <a:buFont typeface="Wingdings" panose="05000000000000000000" pitchFamily="2" charset="2"/>
                        <a:buNone/>
                      </a:pPr>
                      <a:endParaRPr kumimoji="0" lang="de-DE" sz="100" b="1" i="0" u="none" strike="noStrike" kern="1200" cap="none" spc="0" normalizeH="0" baseline="0" noProof="0">
                        <a:ln>
                          <a:noFill/>
                        </a:ln>
                        <a:effectLst/>
                        <a:uLnTx/>
                        <a:uFillTx/>
                        <a:latin typeface="Frutiger LT Com 65 Bold"/>
                        <a:ea typeface="+mn-ea"/>
                        <a:cs typeface="+mn-cs"/>
                      </a:endParaRP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Underground Mine</a:t>
                      </a:r>
                    </a:p>
                    <a:p>
                      <a:pPr marL="179705" marR="0" lvl="3" indent="-179705"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a:ln>
                            <a:noFill/>
                          </a:ln>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1"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1" kern="1200" noProof="0" err="1">
                          <a:solidFill>
                            <a:schemeClr val="tx1"/>
                          </a:solidFill>
                          <a:latin typeface="+mj-lt"/>
                          <a:ea typeface="+mn-ea"/>
                          <a:cs typeface="+mn-cs"/>
                        </a:rPr>
                        <a:t>Conclusion</a:t>
                      </a:r>
                      <a:endParaRPr lang="de-DE" sz="1600" b="1" kern="1200" noProof="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b="1"/>
              <a:t>Table of Contents</a:t>
            </a:r>
            <a:endParaRPr lang="de-DE" b="1"/>
          </a:p>
        </p:txBody>
      </p:sp>
      <p:pic>
        <p:nvPicPr>
          <p:cNvPr id="3" name="Picture 2" descr="UFBA no Colégio da Polícia Militar – Dendezeiros, Bahia | Kids Save Lives  Brasil">
            <a:extLst>
              <a:ext uri="{FF2B5EF4-FFF2-40B4-BE49-F238E27FC236}">
                <a16:creationId xmlns:a16="http://schemas.microsoft.com/office/drawing/2014/main" id="{D8A728A3-810F-E31D-459A-61BAEFDB0055}"/>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504AA48B-7AB6-AABA-DC85-D7B10D00FD4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BD9070F-81FE-9D4B-F18A-76CDD1A907C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6" name="Datumsplatzhalter 2">
            <a:extLst>
              <a:ext uri="{FF2B5EF4-FFF2-40B4-BE49-F238E27FC236}">
                <a16:creationId xmlns:a16="http://schemas.microsoft.com/office/drawing/2014/main" id="{AFCB359D-B31A-E9D5-9EF2-4C555DCDDC7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5E3C7A7E-46C5-7A2E-1846-0D3F8D6A4CA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7</a:t>
            </a:fld>
            <a:r>
              <a:rPr lang="de-DE" sz="800"/>
              <a:t> </a:t>
            </a: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a:solidFill>
                  <a:srgbClr val="669DB2"/>
                </a:solidFill>
              </a:rPr>
              <a:t>From 1G to 5G</a:t>
            </a:r>
            <a:endParaRPr lang="en-US">
              <a:solidFill>
                <a:srgbClr val="669DB2"/>
              </a:solidFill>
            </a:endParaRPr>
          </a:p>
        </p:txBody>
      </p:sp>
      <p:grpSp>
        <p:nvGrpSpPr>
          <p:cNvPr id="34" name="Gruppieren 33">
            <a:extLst>
              <a:ext uri="{FF2B5EF4-FFF2-40B4-BE49-F238E27FC236}">
                <a16:creationId xmlns:a16="http://schemas.microsoft.com/office/drawing/2014/main" id="{DF459562-E592-3624-81F7-B8CD9E9368A3}"/>
              </a:ext>
            </a:extLst>
          </p:cNvPr>
          <p:cNvGrpSpPr/>
          <p:nvPr/>
        </p:nvGrpSpPr>
        <p:grpSpPr>
          <a:xfrm>
            <a:off x="1051808" y="1363650"/>
            <a:ext cx="1849776" cy="4189893"/>
            <a:chOff x="1051808" y="1363650"/>
            <a:chExt cx="1849776" cy="4189893"/>
          </a:xfrm>
        </p:grpSpPr>
        <p:pic>
          <p:nvPicPr>
            <p:cNvPr id="4" name="Imagem 3"/>
            <p:cNvPicPr>
              <a:picLocks noChangeAspect="1"/>
            </p:cNvPicPr>
            <p:nvPr/>
          </p:nvPicPr>
          <p:blipFill rotWithShape="1">
            <a:blip r:embed="rId6">
              <a:extLst>
                <a:ext uri="{28A0092B-C50C-407E-A947-70E740481C1C}">
                  <a14:useLocalDpi xmlns:a14="http://schemas.microsoft.com/office/drawing/2010/main" val="0"/>
                </a:ext>
              </a:extLst>
            </a:blip>
            <a:srcRect r="84320" b="50535"/>
            <a:stretch/>
          </p:blipFill>
          <p:spPr>
            <a:xfrm>
              <a:off x="1051809" y="1363650"/>
              <a:ext cx="1581854" cy="2016854"/>
            </a:xfrm>
            <a:prstGeom prst="rect">
              <a:avLst/>
            </a:prstGeom>
            <a:ln>
              <a:noFill/>
            </a:ln>
          </p:spPr>
        </p:pic>
        <p:pic>
          <p:nvPicPr>
            <p:cNvPr id="28" name="Imagem 27"/>
            <p:cNvPicPr>
              <a:picLocks noChangeAspect="1"/>
            </p:cNvPicPr>
            <p:nvPr/>
          </p:nvPicPr>
          <p:blipFill rotWithShape="1">
            <a:blip r:embed="rId6">
              <a:extLst>
                <a:ext uri="{28A0092B-C50C-407E-A947-70E740481C1C}">
                  <a14:useLocalDpi xmlns:a14="http://schemas.microsoft.com/office/drawing/2010/main" val="0"/>
                </a:ext>
              </a:extLst>
            </a:blip>
            <a:srcRect t="49466" r="81664"/>
            <a:stretch/>
          </p:blipFill>
          <p:spPr>
            <a:xfrm>
              <a:off x="1051808" y="3493129"/>
              <a:ext cx="1849776" cy="2060414"/>
            </a:xfrm>
            <a:prstGeom prst="rect">
              <a:avLst/>
            </a:prstGeom>
            <a:ln>
              <a:noFill/>
            </a:ln>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a:t>
            </a:r>
            <a:r>
              <a:rPr lang="de-DE" sz="1050" dirty="0" err="1">
                <a:solidFill>
                  <a:schemeClr val="tx1"/>
                </a:solidFill>
              </a:rPr>
              <a:t>of</a:t>
            </a:r>
            <a:r>
              <a:rPr lang="de-DE" sz="1050" dirty="0">
                <a:solidFill>
                  <a:schemeClr val="tx1"/>
                </a:solidFill>
              </a:rPr>
              <a:t> </a:t>
            </a:r>
            <a:r>
              <a:rPr lang="de-DE" sz="1050" dirty="0" err="1">
                <a:solidFill>
                  <a:schemeClr val="tx1"/>
                </a:solidFill>
              </a:rPr>
              <a:t>wireless</a:t>
            </a:r>
            <a:r>
              <a:rPr lang="de-DE" sz="1050" dirty="0">
                <a:solidFill>
                  <a:schemeClr val="tx1"/>
                </a:solidFill>
              </a:rPr>
              <a:t> </a:t>
            </a:r>
            <a:r>
              <a:rPr lang="de-DE" sz="1050" dirty="0" err="1">
                <a:solidFill>
                  <a:schemeClr val="tx1"/>
                </a:solidFill>
              </a:rPr>
              <a:t>communication</a:t>
            </a:r>
            <a:r>
              <a:rPr lang="de-DE" sz="1050" dirty="0">
                <a:solidFill>
                  <a:schemeClr val="tx1"/>
                </a:solidFill>
              </a:rPr>
              <a:t> [Image]. In: 5G – </a:t>
            </a:r>
            <a:r>
              <a:rPr lang="de-DE" sz="1050" dirty="0" err="1">
                <a:solidFill>
                  <a:schemeClr val="tx1"/>
                </a:solidFill>
              </a:rPr>
              <a:t>Capabilities</a:t>
            </a:r>
            <a:r>
              <a:rPr lang="de-DE" sz="1050" dirty="0">
                <a:solidFill>
                  <a:schemeClr val="tx1"/>
                </a:solidFill>
              </a:rPr>
              <a:t> and </a:t>
            </a:r>
            <a:r>
              <a:rPr lang="de-DE" sz="1050" dirty="0" err="1">
                <a:solidFill>
                  <a:schemeClr val="tx1"/>
                </a:solidFill>
              </a:rPr>
              <a:t>potentials</a:t>
            </a:r>
            <a:r>
              <a:rPr lang="de-DE" sz="1050" dirty="0">
                <a:solidFill>
                  <a:schemeClr val="tx1"/>
                </a:solidFill>
              </a:rPr>
              <a:t>. Fraunhofer IPT. </a:t>
            </a:r>
            <a:r>
              <a:rPr lang="de-DE" sz="1050" dirty="0" err="1">
                <a:solidFill>
                  <a:schemeClr val="tx1"/>
                </a:solidFill>
              </a:rPr>
              <a:t>Accessed</a:t>
            </a:r>
            <a:r>
              <a:rPr lang="de-DE" sz="1050" dirty="0">
                <a:solidFill>
                  <a:schemeClr val="tx1"/>
                </a:solidFill>
              </a:rPr>
              <a:t> on June 21, 2023. </a:t>
            </a:r>
            <a:endParaRPr lang="en-US" sz="1050" dirty="0">
              <a:solidFill>
                <a:schemeClr val="tx1"/>
              </a:solidFill>
            </a:endParaRPr>
          </a:p>
        </p:txBody>
      </p:sp>
      <p:pic>
        <p:nvPicPr>
          <p:cNvPr id="22" name="Picture 21" descr="UFBA no Colégio da Polícia Militar – Dendezeiros, Bahia | Kids Save Lives  Brasil">
            <a:extLst>
              <a:ext uri="{FF2B5EF4-FFF2-40B4-BE49-F238E27FC236}">
                <a16:creationId xmlns:a16="http://schemas.microsoft.com/office/drawing/2014/main" id="{4DA590B8-943D-F073-04CF-BD4E578401B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390AFC1E-05A8-0F58-7B65-B796F56F47D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9" name="Fußzeilenplatzhalter 3">
            <a:extLst>
              <a:ext uri="{FF2B5EF4-FFF2-40B4-BE49-F238E27FC236}">
                <a16:creationId xmlns:a16="http://schemas.microsoft.com/office/drawing/2014/main" id="{8506B300-964A-AD2A-9F66-2B98693EF88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30" name="Datumsplatzhalter 2">
            <a:extLst>
              <a:ext uri="{FF2B5EF4-FFF2-40B4-BE49-F238E27FC236}">
                <a16:creationId xmlns:a16="http://schemas.microsoft.com/office/drawing/2014/main" id="{FB5493A0-D4DC-C9C0-DC42-81ACE36DA5DA}"/>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35" name="Slide Number Placeholder 13">
            <a:extLst>
              <a:ext uri="{FF2B5EF4-FFF2-40B4-BE49-F238E27FC236}">
                <a16:creationId xmlns:a16="http://schemas.microsoft.com/office/drawing/2014/main" id="{A501971C-B361-1C3D-F7CB-E7ABCB8D9B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8</a:t>
            </a:fld>
            <a:r>
              <a:rPr lang="de-DE" sz="800"/>
              <a:t> </a:t>
            </a:r>
          </a:p>
        </p:txBody>
      </p:sp>
      <p:grpSp>
        <p:nvGrpSpPr>
          <p:cNvPr id="14" name="Gruppieren 13">
            <a:extLst>
              <a:ext uri="{FF2B5EF4-FFF2-40B4-BE49-F238E27FC236}">
                <a16:creationId xmlns:a16="http://schemas.microsoft.com/office/drawing/2014/main" id="{FF9CF031-D03C-3205-2464-B9D65F855D22}"/>
              </a:ext>
            </a:extLst>
          </p:cNvPr>
          <p:cNvGrpSpPr/>
          <p:nvPr/>
        </p:nvGrpSpPr>
        <p:grpSpPr>
          <a:xfrm>
            <a:off x="2609851" y="1363650"/>
            <a:ext cx="2085974" cy="4189893"/>
            <a:chOff x="2609851" y="1363650"/>
            <a:chExt cx="2085974" cy="4189893"/>
          </a:xfrm>
        </p:grpSpPr>
        <p:pic>
          <p:nvPicPr>
            <p:cNvPr id="7" name="Imagem 3">
              <a:extLst>
                <a:ext uri="{FF2B5EF4-FFF2-40B4-BE49-F238E27FC236}">
                  <a16:creationId xmlns:a16="http://schemas.microsoft.com/office/drawing/2014/main" id="{165EA5A8-B876-14CB-0904-3D4C184363B6}"/>
                </a:ext>
              </a:extLst>
            </p:cNvPr>
            <p:cNvPicPr>
              <a:picLocks noChangeAspect="1"/>
            </p:cNvPicPr>
            <p:nvPr/>
          </p:nvPicPr>
          <p:blipFill rotWithShape="1">
            <a:blip r:embed="rId6">
              <a:extLst>
                <a:ext uri="{28A0092B-C50C-407E-A947-70E740481C1C}">
                  <a14:useLocalDpi xmlns:a14="http://schemas.microsoft.com/office/drawing/2010/main" val="0"/>
                </a:ext>
              </a:extLst>
            </a:blip>
            <a:srcRect l="15445" r="63878" b="50535"/>
            <a:stretch/>
          </p:blipFill>
          <p:spPr>
            <a:xfrm>
              <a:off x="2609851" y="1363650"/>
              <a:ext cx="2085974" cy="2016854"/>
            </a:xfrm>
            <a:prstGeom prst="rect">
              <a:avLst/>
            </a:prstGeom>
          </p:spPr>
        </p:pic>
        <p:pic>
          <p:nvPicPr>
            <p:cNvPr id="9" name="Imagem 27">
              <a:extLst>
                <a:ext uri="{FF2B5EF4-FFF2-40B4-BE49-F238E27FC236}">
                  <a16:creationId xmlns:a16="http://schemas.microsoft.com/office/drawing/2014/main" id="{D436C2BB-55A5-979E-B36E-4EC7A65AF169}"/>
                </a:ext>
              </a:extLst>
            </p:cNvPr>
            <p:cNvPicPr>
              <a:picLocks noChangeAspect="1"/>
            </p:cNvPicPr>
            <p:nvPr/>
          </p:nvPicPr>
          <p:blipFill rotWithShape="1">
            <a:blip r:embed="rId6">
              <a:extLst>
                <a:ext uri="{28A0092B-C50C-407E-A947-70E740481C1C}">
                  <a14:useLocalDpi xmlns:a14="http://schemas.microsoft.com/office/drawing/2010/main" val="0"/>
                </a:ext>
              </a:extLst>
            </a:blip>
            <a:srcRect l="17615" t="49466" r="63879"/>
            <a:stretch/>
          </p:blipFill>
          <p:spPr>
            <a:xfrm>
              <a:off x="2828925" y="3493129"/>
              <a:ext cx="1866900" cy="2060414"/>
            </a:xfrm>
            <a:prstGeom prst="rect">
              <a:avLst/>
            </a:prstGeom>
          </p:spPr>
        </p:pic>
      </p:grpSp>
      <p:grpSp>
        <p:nvGrpSpPr>
          <p:cNvPr id="21" name="Gruppieren 20">
            <a:extLst>
              <a:ext uri="{FF2B5EF4-FFF2-40B4-BE49-F238E27FC236}">
                <a16:creationId xmlns:a16="http://schemas.microsoft.com/office/drawing/2014/main" id="{D12F22EE-AF4F-963C-9A67-439A04A118E9}"/>
              </a:ext>
            </a:extLst>
          </p:cNvPr>
          <p:cNvGrpSpPr/>
          <p:nvPr/>
        </p:nvGrpSpPr>
        <p:grpSpPr>
          <a:xfrm>
            <a:off x="4695825" y="1363650"/>
            <a:ext cx="2192264" cy="4189893"/>
            <a:chOff x="4695825" y="1363650"/>
            <a:chExt cx="2192264" cy="4189893"/>
          </a:xfrm>
        </p:grpSpPr>
        <p:pic>
          <p:nvPicPr>
            <p:cNvPr id="15" name="Imagem 3">
              <a:extLst>
                <a:ext uri="{FF2B5EF4-FFF2-40B4-BE49-F238E27FC236}">
                  <a16:creationId xmlns:a16="http://schemas.microsoft.com/office/drawing/2014/main" id="{D40693AD-00AE-230E-2224-626F8767013C}"/>
                </a:ext>
              </a:extLst>
            </p:cNvPr>
            <p:cNvPicPr>
              <a:picLocks noChangeAspect="1"/>
            </p:cNvPicPr>
            <p:nvPr/>
          </p:nvPicPr>
          <p:blipFill rotWithShape="1">
            <a:blip r:embed="rId6">
              <a:extLst>
                <a:ext uri="{28A0092B-C50C-407E-A947-70E740481C1C}">
                  <a14:useLocalDpi xmlns:a14="http://schemas.microsoft.com/office/drawing/2010/main" val="0"/>
                </a:ext>
              </a:extLst>
            </a:blip>
            <a:srcRect l="36121" r="43438" b="50535"/>
            <a:stretch/>
          </p:blipFill>
          <p:spPr>
            <a:xfrm>
              <a:off x="4695825" y="1363650"/>
              <a:ext cx="2062163" cy="2016854"/>
            </a:xfrm>
            <a:prstGeom prst="rect">
              <a:avLst/>
            </a:prstGeom>
          </p:spPr>
        </p:pic>
        <p:pic>
          <p:nvPicPr>
            <p:cNvPr id="16" name="Imagem 27">
              <a:extLst>
                <a:ext uri="{FF2B5EF4-FFF2-40B4-BE49-F238E27FC236}">
                  <a16:creationId xmlns:a16="http://schemas.microsoft.com/office/drawing/2014/main" id="{A928A466-0B7C-C375-274B-5DF12705FCC6}"/>
                </a:ext>
              </a:extLst>
            </p:cNvPr>
            <p:cNvPicPr>
              <a:picLocks noChangeAspect="1"/>
            </p:cNvPicPr>
            <p:nvPr/>
          </p:nvPicPr>
          <p:blipFill rotWithShape="1">
            <a:blip r:embed="rId6">
              <a:extLst>
                <a:ext uri="{28A0092B-C50C-407E-A947-70E740481C1C}">
                  <a14:useLocalDpi xmlns:a14="http://schemas.microsoft.com/office/drawing/2010/main" val="0"/>
                </a:ext>
              </a:extLst>
            </a:blip>
            <a:srcRect l="39346" t="49466" r="42148"/>
            <a:stretch/>
          </p:blipFill>
          <p:spPr>
            <a:xfrm>
              <a:off x="5021189" y="3493129"/>
              <a:ext cx="1866900" cy="2060414"/>
            </a:xfrm>
            <a:prstGeom prst="rect">
              <a:avLst/>
            </a:prstGeom>
          </p:spPr>
        </p:pic>
      </p:grpSp>
      <p:grpSp>
        <p:nvGrpSpPr>
          <p:cNvPr id="33" name="Gruppieren 32">
            <a:extLst>
              <a:ext uri="{FF2B5EF4-FFF2-40B4-BE49-F238E27FC236}">
                <a16:creationId xmlns:a16="http://schemas.microsoft.com/office/drawing/2014/main" id="{F4304F6D-5821-C9BC-6194-6B9AE6ACED3B}"/>
              </a:ext>
            </a:extLst>
          </p:cNvPr>
          <p:cNvGrpSpPr/>
          <p:nvPr/>
        </p:nvGrpSpPr>
        <p:grpSpPr>
          <a:xfrm>
            <a:off x="6757988" y="1363650"/>
            <a:ext cx="2062163" cy="4189893"/>
            <a:chOff x="6757988" y="1363650"/>
            <a:chExt cx="2062163" cy="4189893"/>
          </a:xfrm>
        </p:grpSpPr>
        <p:pic>
          <p:nvPicPr>
            <p:cNvPr id="24" name="Imagem 3">
              <a:extLst>
                <a:ext uri="{FF2B5EF4-FFF2-40B4-BE49-F238E27FC236}">
                  <a16:creationId xmlns:a16="http://schemas.microsoft.com/office/drawing/2014/main" id="{532E6D94-FEFB-719C-B1A8-C8F273967195}"/>
                </a:ext>
              </a:extLst>
            </p:cNvPr>
            <p:cNvPicPr>
              <a:picLocks noChangeAspect="1"/>
            </p:cNvPicPr>
            <p:nvPr/>
          </p:nvPicPr>
          <p:blipFill rotWithShape="1">
            <a:blip r:embed="rId6">
              <a:extLst>
                <a:ext uri="{28A0092B-C50C-407E-A947-70E740481C1C}">
                  <a14:useLocalDpi xmlns:a14="http://schemas.microsoft.com/office/drawing/2010/main" val="0"/>
                </a:ext>
              </a:extLst>
            </a:blip>
            <a:srcRect l="56562" r="22997" b="50535"/>
            <a:stretch/>
          </p:blipFill>
          <p:spPr>
            <a:xfrm>
              <a:off x="6757988" y="1363650"/>
              <a:ext cx="2062163" cy="2016854"/>
            </a:xfrm>
            <a:prstGeom prst="rect">
              <a:avLst/>
            </a:prstGeom>
          </p:spPr>
        </p:pic>
        <p:pic>
          <p:nvPicPr>
            <p:cNvPr id="25" name="Imagem 27">
              <a:extLst>
                <a:ext uri="{FF2B5EF4-FFF2-40B4-BE49-F238E27FC236}">
                  <a16:creationId xmlns:a16="http://schemas.microsoft.com/office/drawing/2014/main" id="{BFA55D70-B3AC-5AA6-765E-11E4E9CE66FC}"/>
                </a:ext>
              </a:extLst>
            </p:cNvPr>
            <p:cNvPicPr>
              <a:picLocks noChangeAspect="1"/>
            </p:cNvPicPr>
            <p:nvPr/>
          </p:nvPicPr>
          <p:blipFill rotWithShape="1">
            <a:blip r:embed="rId6">
              <a:extLst>
                <a:ext uri="{28A0092B-C50C-407E-A947-70E740481C1C}">
                  <a14:useLocalDpi xmlns:a14="http://schemas.microsoft.com/office/drawing/2010/main" val="0"/>
                </a:ext>
              </a:extLst>
            </a:blip>
            <a:srcRect l="57851" t="49466" r="23643"/>
            <a:stretch/>
          </p:blipFill>
          <p:spPr>
            <a:xfrm>
              <a:off x="6888088" y="3493129"/>
              <a:ext cx="1866901" cy="2060414"/>
            </a:xfrm>
            <a:prstGeom prst="rect">
              <a:avLst/>
            </a:prstGeom>
          </p:spPr>
        </p:pic>
      </p:grpSp>
      <p:pic>
        <p:nvPicPr>
          <p:cNvPr id="26" name="Imagem 3">
            <a:extLst>
              <a:ext uri="{FF2B5EF4-FFF2-40B4-BE49-F238E27FC236}">
                <a16:creationId xmlns:a16="http://schemas.microsoft.com/office/drawing/2014/main" id="{91226870-29D1-CA85-8017-D41D09091323}"/>
              </a:ext>
            </a:extLst>
          </p:cNvPr>
          <p:cNvPicPr>
            <a:picLocks noChangeAspect="1"/>
          </p:cNvPicPr>
          <p:nvPr/>
        </p:nvPicPr>
        <p:blipFill rotWithShape="1">
          <a:blip r:embed="rId6">
            <a:extLst>
              <a:ext uri="{28A0092B-C50C-407E-A947-70E740481C1C}">
                <a14:useLocalDpi xmlns:a14="http://schemas.microsoft.com/office/drawing/2010/main" val="0"/>
              </a:ext>
            </a:extLst>
          </a:blip>
          <a:srcRect l="77003" b="50535"/>
          <a:stretch/>
        </p:blipFill>
        <p:spPr>
          <a:xfrm>
            <a:off x="8820151" y="1363650"/>
            <a:ext cx="2320039" cy="2016854"/>
          </a:xfrm>
          <a:prstGeom prst="rect">
            <a:avLst/>
          </a:prstGeom>
        </p:spPr>
      </p:pic>
      <p:pic>
        <p:nvPicPr>
          <p:cNvPr id="27" name="Imagem 27">
            <a:extLst>
              <a:ext uri="{FF2B5EF4-FFF2-40B4-BE49-F238E27FC236}">
                <a16:creationId xmlns:a16="http://schemas.microsoft.com/office/drawing/2014/main" id="{0C84BAFC-DF74-A622-E428-986B7570EEDF}"/>
              </a:ext>
            </a:extLst>
          </p:cNvPr>
          <p:cNvPicPr>
            <a:picLocks noChangeAspect="1"/>
          </p:cNvPicPr>
          <p:nvPr/>
        </p:nvPicPr>
        <p:blipFill rotWithShape="1">
          <a:blip r:embed="rId6">
            <a:extLst>
              <a:ext uri="{28A0092B-C50C-407E-A947-70E740481C1C}">
                <a14:useLocalDpi xmlns:a14="http://schemas.microsoft.com/office/drawing/2010/main" val="0"/>
              </a:ext>
            </a:extLst>
          </a:blip>
          <a:srcRect l="79835" t="49466"/>
          <a:stretch/>
        </p:blipFill>
        <p:spPr>
          <a:xfrm>
            <a:off x="9105900" y="3493129"/>
            <a:ext cx="2034289" cy="2060414"/>
          </a:xfrm>
          <a:prstGeom prst="rect">
            <a:avLst/>
          </a:prstGeom>
        </p:spPr>
      </p:pic>
    </p:spTree>
    <p:extLst>
      <p:ext uri="{BB962C8B-B14F-4D97-AF65-F5344CB8AC3E}">
        <p14:creationId xmlns:p14="http://schemas.microsoft.com/office/powerpoint/2010/main" val="21381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xEl>
                                              <p:pRg st="0" end="0"/>
                                            </p:txEl>
                                          </p:spTgt>
                                        </p:tgtEl>
                                        <p:attrNameLst>
                                          <p:attrName>style.visibility</p:attrName>
                                        </p:attrNameLst>
                                      </p:cBhvr>
                                      <p:to>
                                        <p:strVal val="visible"/>
                                      </p:to>
                                    </p:set>
                                    <p:animEffect transition="in" filter="fade">
                                      <p:cBhvr>
                                        <p:cTn id="27" dur="500"/>
                                        <p:tgtEl>
                                          <p:spTgt spid="31">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fade">
                                      <p:cBhvr>
                                        <p:cTn id="30" dur="500"/>
                                        <p:tgtEl>
                                          <p:spTgt spid="27"/>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b="1">
                <a:latin typeface="Frutiger LT Com 65 Bold"/>
              </a:rPr>
              <a:t>The Evolution </a:t>
            </a:r>
            <a:r>
              <a:rPr lang="de-DE" b="1" err="1">
                <a:latin typeface="Frutiger LT Com 65 Bold"/>
              </a:rPr>
              <a:t>of</a:t>
            </a:r>
            <a:r>
              <a:rPr lang="de-DE" b="1">
                <a:latin typeface="Frutiger LT Com 65 Bold"/>
              </a:rPr>
              <a:t>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a:solidFill>
                  <a:srgbClr val="669DB2"/>
                </a:solidFill>
              </a:rPr>
              <a:t>The 5G.NAMICO project</a:t>
            </a:r>
            <a:endParaRPr lang="en-US">
              <a:solidFill>
                <a:srgbClr val="669DB2"/>
              </a:solidFill>
            </a:endParaRPr>
          </a:p>
        </p:txBody>
      </p:sp>
      <p:pic>
        <p:nvPicPr>
          <p:cNvPr id="41986" name="Picture 2" descr="Home | 5G NAM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a:solidFill>
                  <a:schemeClr val="tx1"/>
                </a:solidFill>
              </a:rPr>
              <a:t>The 5G.NAMICO project logo [Image]. In: RWTH Aachen University. Available at: https://5g.namico.rwth-aachen.de. Accessed on June 21, 2023. </a:t>
            </a:r>
            <a:endParaRPr lang="en-US" sz="1050">
              <a:solidFill>
                <a:schemeClr val="tx1"/>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48CD9448-0A68-8C8B-0CF9-31B1B9D33C1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A95A26F6-EF52-DDBA-F6B5-875FC1F1B91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53D74936-B11B-CDA3-B570-4E6E32F0B17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p>
        </p:txBody>
      </p:sp>
      <p:sp>
        <p:nvSpPr>
          <p:cNvPr id="9" name="Datumsplatzhalter 2">
            <a:extLst>
              <a:ext uri="{FF2B5EF4-FFF2-40B4-BE49-F238E27FC236}">
                <a16:creationId xmlns:a16="http://schemas.microsoft.com/office/drawing/2014/main" id="{73CB3F94-F92B-2B90-82FF-183E3B5AAAC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a:solidFill>
                  <a:prstClr val="black"/>
                </a:solidFill>
                <a:highlight>
                  <a:srgbClr val="FFFFFF"/>
                </a:highlight>
                <a:latin typeface="Frutiger LT Com 45 Light"/>
              </a:rPr>
              <a:t>10.07.2023</a:t>
            </a:r>
            <a:endParaRPr lang="de-DE" sz="80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1F94801A-55F9-E504-3593-E4F05193E022}"/>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9</a:t>
            </a:fld>
            <a:r>
              <a:rPr lang="de-DE" sz="800"/>
              <a:t> </a:t>
            </a: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072CB3-FBC0-4953-9181-A4A73773C331}">
  <ds:schemaRefs>
    <ds:schemaRef ds:uri="42c298ca-cb77-42ed-8a8d-9c6987d1aee3"/>
    <ds:schemaRef ds:uri="e1bbaafe-4832-41f7-a6cc-ac2835cb900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6A1C18B-1C2C-4DA4-B0C4-A7DF631EEBAE}">
  <ds:schemaRefs>
    <ds:schemaRef ds:uri="http://purl.org/dc/elements/1.1/"/>
    <ds:schemaRef ds:uri="http://schemas.microsoft.com/office/infopath/2007/PartnerControls"/>
    <ds:schemaRef ds:uri="http://schemas.microsoft.com/office/2006/documentManagement/types"/>
    <ds:schemaRef ds:uri="e1bbaafe-4832-41f7-a6cc-ac2835cb9000"/>
    <ds:schemaRef ds:uri="http://purl.org/dc/terms/"/>
    <ds:schemaRef ds:uri="http://www.w3.org/XML/1998/namespace"/>
    <ds:schemaRef ds:uri="http://purl.org/dc/dcmitype/"/>
    <ds:schemaRef ds:uri="http://schemas.openxmlformats.org/package/2006/metadata/core-properties"/>
    <ds:schemaRef ds:uri="42c298ca-cb77-42ed-8a8d-9c6987d1aee3"/>
    <ds:schemaRef ds:uri="http://schemas.microsoft.com/office/2006/metadata/properties"/>
  </ds:schemaRefs>
</ds:datastoreItem>
</file>

<file path=customXml/itemProps3.xml><?xml version="1.0" encoding="utf-8"?>
<ds:datastoreItem xmlns:ds="http://schemas.openxmlformats.org/officeDocument/2006/customXml" ds:itemID="{C2A8DACD-96BD-4D07-B6CE-C81FE108B3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6178</Words>
  <Application>Microsoft Office PowerPoint</Application>
  <PresentationFormat>Widescreen</PresentationFormat>
  <Paragraphs>725</Paragraphs>
  <Slides>42</Slides>
  <Notes>41</Notes>
  <HiddenSlides>1</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42</vt:i4>
      </vt:variant>
    </vt:vector>
  </HeadingPairs>
  <TitlesOfParts>
    <vt:vector size="52" baseType="lpstr">
      <vt:lpstr>Arial</vt:lpstr>
      <vt:lpstr>Calibri</vt:lpstr>
      <vt:lpstr>Frutiger LT Com 45 Light</vt:lpstr>
      <vt:lpstr>Frutiger LT Com 65 Bold</vt:lpstr>
      <vt:lpstr>Frutiger LT Com 75 Black</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lpstr>Measurements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2</cp:revision>
  <dcterms:created xsi:type="dcterms:W3CDTF">2023-06-21T08:08:28Z</dcterms:created>
  <dcterms:modified xsi:type="dcterms:W3CDTF">2023-07-11T08:29:02Z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